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ial Unicode" panose="020B0604020202020204" charset="-128"/>
      <p:regular r:id="rId24"/>
    </p:embeddedFont>
    <p:embeddedFont>
      <p:font typeface="Arial Unicode Bold" panose="020B0604020202020204" charset="-128"/>
      <p:regular r:id="rId25"/>
    </p:embeddedFont>
    <p:embeddedFont>
      <p:font typeface="Hagrid Text" panose="020B0604020202020204" charset="0"/>
      <p:regular r:id="rId26"/>
    </p:embeddedFont>
    <p:embeddedFont>
      <p:font typeface="Hagrid Text Bold" panose="020B0604020202020204" charset="0"/>
      <p:regular r:id="rId27"/>
    </p:embeddedFont>
    <p:embeddedFont>
      <p:font typeface="Telegraf" panose="020B0604020202020204" charset="0"/>
      <p:regular r:id="rId28"/>
    </p:embeddedFont>
    <p:embeddedFont>
      <p:font typeface="Times New Roman Bold" panose="02020803070505020304" pitchFamily="18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4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kaggle.com/code/akhilpm1996/credit-card-fraud-prediction/inpu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87820">
            <a:off x="1739932" y="6773924"/>
            <a:ext cx="3078367" cy="2162553"/>
          </a:xfrm>
          <a:custGeom>
            <a:avLst/>
            <a:gdLst/>
            <a:ahLst/>
            <a:cxnLst/>
            <a:rect l="l" t="t" r="r" b="b"/>
            <a:pathLst>
              <a:path w="3078367" h="2162553">
                <a:moveTo>
                  <a:pt x="0" y="0"/>
                </a:moveTo>
                <a:lnTo>
                  <a:pt x="3078367" y="0"/>
                </a:lnTo>
                <a:lnTo>
                  <a:pt x="3078367" y="2162553"/>
                </a:lnTo>
                <a:lnTo>
                  <a:pt x="0" y="2162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80997">
            <a:off x="15826722" y="7806552"/>
            <a:ext cx="2276182" cy="2393690"/>
          </a:xfrm>
          <a:custGeom>
            <a:avLst/>
            <a:gdLst/>
            <a:ahLst/>
            <a:cxnLst/>
            <a:rect l="l" t="t" r="r" b="b"/>
            <a:pathLst>
              <a:path w="2276182" h="2393690">
                <a:moveTo>
                  <a:pt x="0" y="0"/>
                </a:moveTo>
                <a:lnTo>
                  <a:pt x="2276181" y="0"/>
                </a:lnTo>
                <a:lnTo>
                  <a:pt x="2276181" y="2393690"/>
                </a:lnTo>
                <a:lnTo>
                  <a:pt x="0" y="2393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095450" y="7152471"/>
            <a:ext cx="3401451" cy="1238146"/>
            <a:chOff x="0" y="0"/>
            <a:chExt cx="1146356" cy="2279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6356" cy="227964"/>
            </a:xfrm>
            <a:custGeom>
              <a:avLst/>
              <a:gdLst/>
              <a:ahLst/>
              <a:cxnLst/>
              <a:rect l="l" t="t" r="r" b="b"/>
              <a:pathLst>
                <a:path w="1146356" h="227964">
                  <a:moveTo>
                    <a:pt x="86760" y="0"/>
                  </a:moveTo>
                  <a:lnTo>
                    <a:pt x="1059596" y="0"/>
                  </a:lnTo>
                  <a:cubicBezTo>
                    <a:pt x="1107512" y="0"/>
                    <a:pt x="1146356" y="38844"/>
                    <a:pt x="1146356" y="86760"/>
                  </a:cubicBezTo>
                  <a:lnTo>
                    <a:pt x="1146356" y="141205"/>
                  </a:lnTo>
                  <a:cubicBezTo>
                    <a:pt x="1146356" y="164215"/>
                    <a:pt x="1137215" y="186282"/>
                    <a:pt x="1120945" y="202553"/>
                  </a:cubicBezTo>
                  <a:cubicBezTo>
                    <a:pt x="1104674" y="218823"/>
                    <a:pt x="1082606" y="227964"/>
                    <a:pt x="1059596" y="227964"/>
                  </a:cubicBezTo>
                  <a:lnTo>
                    <a:pt x="86760" y="227964"/>
                  </a:lnTo>
                  <a:cubicBezTo>
                    <a:pt x="38844" y="227964"/>
                    <a:pt x="0" y="189121"/>
                    <a:pt x="0" y="141205"/>
                  </a:cubicBezTo>
                  <a:lnTo>
                    <a:pt x="0" y="86760"/>
                  </a:lnTo>
                  <a:cubicBezTo>
                    <a:pt x="0" y="38844"/>
                    <a:pt x="38844" y="0"/>
                    <a:pt x="86760" y="0"/>
                  </a:cubicBezTo>
                  <a:close/>
                </a:path>
              </a:pathLst>
            </a:custGeom>
            <a:solidFill>
              <a:srgbClr val="02B67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1146356" cy="380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  <a:spcBef>
                  <a:spcPct val="0"/>
                </a:spcBef>
              </a:pPr>
              <a:endParaRPr lang="en-US" sz="38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Presented by: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31676" y="8657318"/>
            <a:ext cx="7709949" cy="1362981"/>
            <a:chOff x="0" y="0"/>
            <a:chExt cx="1942090" cy="2345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2090" cy="234590"/>
            </a:xfrm>
            <a:custGeom>
              <a:avLst/>
              <a:gdLst/>
              <a:ahLst/>
              <a:cxnLst/>
              <a:rect l="l" t="t" r="r" b="b"/>
              <a:pathLst>
                <a:path w="1942090" h="234590">
                  <a:moveTo>
                    <a:pt x="51211" y="0"/>
                  </a:moveTo>
                  <a:lnTo>
                    <a:pt x="1890879" y="0"/>
                  </a:lnTo>
                  <a:cubicBezTo>
                    <a:pt x="1919162" y="0"/>
                    <a:pt x="1942090" y="22928"/>
                    <a:pt x="1942090" y="51211"/>
                  </a:cubicBezTo>
                  <a:lnTo>
                    <a:pt x="1942090" y="183379"/>
                  </a:lnTo>
                  <a:cubicBezTo>
                    <a:pt x="1942090" y="211662"/>
                    <a:pt x="1919162" y="234590"/>
                    <a:pt x="1890879" y="234590"/>
                  </a:cubicBezTo>
                  <a:lnTo>
                    <a:pt x="51211" y="234590"/>
                  </a:lnTo>
                  <a:cubicBezTo>
                    <a:pt x="22928" y="234590"/>
                    <a:pt x="0" y="211662"/>
                    <a:pt x="0" y="183379"/>
                  </a:cubicBezTo>
                  <a:lnTo>
                    <a:pt x="0" y="51211"/>
                  </a:lnTo>
                  <a:cubicBezTo>
                    <a:pt x="0" y="22928"/>
                    <a:pt x="22928" y="0"/>
                    <a:pt x="51211" y="0"/>
                  </a:cubicBezTo>
                  <a:close/>
                </a:path>
              </a:pathLst>
            </a:custGeom>
            <a:solidFill>
              <a:srgbClr val="F7562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1942090" cy="339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endParaRPr lang="en-US" sz="3299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SIRISHA GATHPA (KG86292) 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498032" y="700192"/>
            <a:ext cx="6487634" cy="5370147"/>
          </a:xfrm>
          <a:custGeom>
            <a:avLst/>
            <a:gdLst/>
            <a:ahLst/>
            <a:cxnLst/>
            <a:rect l="l" t="t" r="r" b="b"/>
            <a:pathLst>
              <a:path w="6487634" h="5370147">
                <a:moveTo>
                  <a:pt x="0" y="0"/>
                </a:moveTo>
                <a:lnTo>
                  <a:pt x="6487634" y="0"/>
                </a:lnTo>
                <a:lnTo>
                  <a:pt x="6487634" y="5370146"/>
                </a:lnTo>
                <a:lnTo>
                  <a:pt x="0" y="53701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59311" y="1426617"/>
            <a:ext cx="9283661" cy="195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1"/>
              </a:lnSpc>
            </a:pPr>
            <a:r>
              <a:rPr lang="en-US" sz="3527" b="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PREDICTIVE ANALYTICS FOR DETECTING </a:t>
            </a:r>
          </a:p>
          <a:p>
            <a:pPr algn="ctr">
              <a:lnSpc>
                <a:spcPts val="4021"/>
              </a:lnSpc>
            </a:pPr>
            <a:r>
              <a:rPr lang="en-US" sz="3527" b="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FRAUDULENT TRANSACTIONS IN </a:t>
            </a:r>
          </a:p>
          <a:p>
            <a:pPr algn="ctr">
              <a:lnSpc>
                <a:spcPts val="4021"/>
              </a:lnSpc>
            </a:pPr>
            <a:r>
              <a:rPr lang="en-US" sz="3527" b="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CREDIT CARD DATA</a:t>
            </a:r>
          </a:p>
          <a:p>
            <a:pPr algn="l">
              <a:lnSpc>
                <a:spcPts val="3480"/>
              </a:lnSpc>
            </a:pPr>
            <a:endParaRPr lang="en-US" sz="3527" b="1">
              <a:solidFill>
                <a:srgbClr val="000000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9278" y="3270965"/>
            <a:ext cx="9163694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54545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UMBC Data Science Capstone Project-606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3778" y="3947452"/>
            <a:ext cx="8407400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Dr.CHAOJIE (JAY) WANG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A67DCC4-0436-88EB-B332-A4DC2AA96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4"/>
    </mc:Choice>
    <mc:Fallback>
      <p:transition spd="slow" advTm="4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6055" y="1178336"/>
            <a:ext cx="17500945" cy="7089364"/>
          </a:xfrm>
          <a:custGeom>
            <a:avLst/>
            <a:gdLst/>
            <a:ahLst/>
            <a:cxnLst/>
            <a:rect l="l" t="t" r="r" b="b"/>
            <a:pathLst>
              <a:path w="16261493" h="6504597">
                <a:moveTo>
                  <a:pt x="0" y="0"/>
                </a:moveTo>
                <a:lnTo>
                  <a:pt x="16261493" y="0"/>
                </a:lnTo>
                <a:lnTo>
                  <a:pt x="16261493" y="6504598"/>
                </a:lnTo>
                <a:lnTo>
                  <a:pt x="0" y="650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21712" y="372521"/>
            <a:ext cx="13044577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FRAUD TRANSACTION OVER TIME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055" y="8529955"/>
            <a:ext cx="17881945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12 AM to 11 AM, the number of transactions remains relatively stable.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11 AM to midnight, there's a noticeable increase in transaction activity, indicating that people are more active during this period.</a:t>
            </a:r>
          </a:p>
          <a:p>
            <a:pPr marL="453390" lvl="1" indent="-226695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fraudulent transactions, most occur late at night (10 PM to midnight) or early in the morning (12 AM to 4 AM), suggesting that individuals with malicious intent are more likely to act during times of reduced human monitoring.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621712" y="372521"/>
            <a:ext cx="13044577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FRAUD TRANSACTION OVER DAY OF THE WEEK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055" y="9393754"/>
            <a:ext cx="17881945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two charts show a similar pattern, with Sunday, Monday, and Tuesday having the highest number of transactions for both fraud and non-fraud cases.This indicates we should pay more attentions to transactions happen on these at as they are more likely to be fraud.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5FC412-4A72-F259-90F3-F36405976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04900"/>
            <a:ext cx="17068800" cy="7924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" y="1316633"/>
            <a:ext cx="16813099" cy="8524235"/>
          </a:xfrm>
          <a:custGeom>
            <a:avLst/>
            <a:gdLst/>
            <a:ahLst/>
            <a:cxnLst/>
            <a:rect l="l" t="t" r="r" b="b"/>
            <a:pathLst>
              <a:path w="14207059" h="8524235">
                <a:moveTo>
                  <a:pt x="0" y="0"/>
                </a:moveTo>
                <a:lnTo>
                  <a:pt x="14207059" y="0"/>
                </a:lnTo>
                <a:lnTo>
                  <a:pt x="14207059" y="8524235"/>
                </a:lnTo>
                <a:lnTo>
                  <a:pt x="0" y="852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21712" y="372521"/>
            <a:ext cx="13044577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FRAUDULENT TRANSACTIONS BY STATE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0" y="-7048500"/>
            <a:ext cx="10329374" cy="1032937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9913" y="20936"/>
              <a:ext cx="772974" cy="772935"/>
            </a:xfrm>
            <a:custGeom>
              <a:avLst/>
              <a:gdLst/>
              <a:ahLst/>
              <a:cxnLst/>
              <a:rect l="l" t="t" r="r" b="b"/>
              <a:pathLst>
                <a:path w="772974" h="772935">
                  <a:moveTo>
                    <a:pt x="408940" y="11833"/>
                  </a:moveTo>
                  <a:lnTo>
                    <a:pt x="424030" y="33856"/>
                  </a:lnTo>
                  <a:cubicBezTo>
                    <a:pt x="436431" y="51955"/>
                    <a:pt x="461156" y="56577"/>
                    <a:pt x="479258" y="44180"/>
                  </a:cubicBezTo>
                  <a:lnTo>
                    <a:pt x="501150" y="29188"/>
                  </a:lnTo>
                  <a:cubicBezTo>
                    <a:pt x="508562" y="24112"/>
                    <a:pt x="517999" y="23016"/>
                    <a:pt x="526377" y="26256"/>
                  </a:cubicBezTo>
                  <a:cubicBezTo>
                    <a:pt x="534755" y="29497"/>
                    <a:pt x="540998" y="36659"/>
                    <a:pt x="543065" y="45401"/>
                  </a:cubicBezTo>
                  <a:lnTo>
                    <a:pt x="549234" y="71499"/>
                  </a:lnTo>
                  <a:cubicBezTo>
                    <a:pt x="554285" y="92864"/>
                    <a:pt x="575677" y="106109"/>
                    <a:pt x="597053" y="101108"/>
                  </a:cubicBezTo>
                  <a:lnTo>
                    <a:pt x="622770" y="95091"/>
                  </a:lnTo>
                  <a:cubicBezTo>
                    <a:pt x="631529" y="93042"/>
                    <a:pt x="640736" y="95435"/>
                    <a:pt x="647388" y="101490"/>
                  </a:cubicBezTo>
                  <a:cubicBezTo>
                    <a:pt x="654041" y="107545"/>
                    <a:pt x="657287" y="116487"/>
                    <a:pt x="656068" y="125399"/>
                  </a:cubicBezTo>
                  <a:lnTo>
                    <a:pt x="652432" y="151986"/>
                  </a:lnTo>
                  <a:cubicBezTo>
                    <a:pt x="649455" y="173757"/>
                    <a:pt x="664624" y="193843"/>
                    <a:pt x="686378" y="196938"/>
                  </a:cubicBezTo>
                  <a:lnTo>
                    <a:pt x="712511" y="200656"/>
                  </a:lnTo>
                  <a:cubicBezTo>
                    <a:pt x="721430" y="201925"/>
                    <a:pt x="729156" y="207496"/>
                    <a:pt x="733177" y="215558"/>
                  </a:cubicBezTo>
                  <a:cubicBezTo>
                    <a:pt x="737197" y="223619"/>
                    <a:pt x="736999" y="233142"/>
                    <a:pt x="732646" y="241030"/>
                  </a:cubicBezTo>
                  <a:lnTo>
                    <a:pt x="719729" y="264437"/>
                  </a:lnTo>
                  <a:cubicBezTo>
                    <a:pt x="709104" y="283689"/>
                    <a:pt x="715994" y="307906"/>
                    <a:pt x="735162" y="318682"/>
                  </a:cubicBezTo>
                  <a:lnTo>
                    <a:pt x="758260" y="331667"/>
                  </a:lnTo>
                  <a:cubicBezTo>
                    <a:pt x="766119" y="336085"/>
                    <a:pt x="771308" y="344081"/>
                    <a:pt x="772141" y="353059"/>
                  </a:cubicBezTo>
                  <a:cubicBezTo>
                    <a:pt x="772974" y="362036"/>
                    <a:pt x="769346" y="370850"/>
                    <a:pt x="762434" y="376640"/>
                  </a:cubicBezTo>
                  <a:lnTo>
                    <a:pt x="742060" y="393703"/>
                  </a:lnTo>
                  <a:cubicBezTo>
                    <a:pt x="725200" y="407824"/>
                    <a:pt x="722877" y="432898"/>
                    <a:pt x="736855" y="449877"/>
                  </a:cubicBezTo>
                  <a:lnTo>
                    <a:pt x="753800" y="470458"/>
                  </a:lnTo>
                  <a:cubicBezTo>
                    <a:pt x="759528" y="477416"/>
                    <a:pt x="761474" y="486745"/>
                    <a:pt x="759004" y="495414"/>
                  </a:cubicBezTo>
                  <a:cubicBezTo>
                    <a:pt x="756534" y="504082"/>
                    <a:pt x="749963" y="510984"/>
                    <a:pt x="741427" y="513878"/>
                  </a:cubicBezTo>
                  <a:lnTo>
                    <a:pt x="716390" y="522365"/>
                  </a:lnTo>
                  <a:cubicBezTo>
                    <a:pt x="695571" y="529421"/>
                    <a:pt x="684350" y="551958"/>
                    <a:pt x="691265" y="572824"/>
                  </a:cubicBezTo>
                  <a:lnTo>
                    <a:pt x="699695" y="598261"/>
                  </a:lnTo>
                  <a:cubicBezTo>
                    <a:pt x="702527" y="606806"/>
                    <a:pt x="700975" y="616198"/>
                    <a:pt x="695545" y="623378"/>
                  </a:cubicBezTo>
                  <a:cubicBezTo>
                    <a:pt x="690114" y="630558"/>
                    <a:pt x="681500" y="634608"/>
                    <a:pt x="672506" y="634209"/>
                  </a:cubicBezTo>
                  <a:lnTo>
                    <a:pt x="646142" y="633041"/>
                  </a:lnTo>
                  <a:cubicBezTo>
                    <a:pt x="624200" y="632069"/>
                    <a:pt x="605603" y="649022"/>
                    <a:pt x="604547" y="670960"/>
                  </a:cubicBezTo>
                  <a:lnTo>
                    <a:pt x="603256" y="697771"/>
                  </a:lnTo>
                  <a:cubicBezTo>
                    <a:pt x="602824" y="706749"/>
                    <a:pt x="597997" y="714938"/>
                    <a:pt x="590351" y="719665"/>
                  </a:cubicBezTo>
                  <a:cubicBezTo>
                    <a:pt x="582706" y="724391"/>
                    <a:pt x="573223" y="725049"/>
                    <a:pt x="564998" y="721423"/>
                  </a:cubicBezTo>
                  <a:lnTo>
                    <a:pt x="540785" y="710747"/>
                  </a:lnTo>
                  <a:cubicBezTo>
                    <a:pt x="520704" y="701894"/>
                    <a:pt x="497247" y="710981"/>
                    <a:pt x="488372" y="731052"/>
                  </a:cubicBezTo>
                  <a:lnTo>
                    <a:pt x="477548" y="755533"/>
                  </a:lnTo>
                  <a:cubicBezTo>
                    <a:pt x="473916" y="763746"/>
                    <a:pt x="466469" y="769640"/>
                    <a:pt x="457642" y="771287"/>
                  </a:cubicBezTo>
                  <a:cubicBezTo>
                    <a:pt x="448815" y="772935"/>
                    <a:pt x="439744" y="770124"/>
                    <a:pt x="433395" y="763775"/>
                  </a:cubicBezTo>
                  <a:lnTo>
                    <a:pt x="414575" y="744955"/>
                  </a:lnTo>
                  <a:cubicBezTo>
                    <a:pt x="407126" y="737505"/>
                    <a:pt x="397022" y="733320"/>
                    <a:pt x="386487" y="733320"/>
                  </a:cubicBezTo>
                  <a:cubicBezTo>
                    <a:pt x="375952" y="733320"/>
                    <a:pt x="365848" y="737505"/>
                    <a:pt x="358399" y="744955"/>
                  </a:cubicBezTo>
                  <a:lnTo>
                    <a:pt x="339579" y="763775"/>
                  </a:lnTo>
                  <a:cubicBezTo>
                    <a:pt x="333230" y="770124"/>
                    <a:pt x="324159" y="772935"/>
                    <a:pt x="315332" y="771287"/>
                  </a:cubicBezTo>
                  <a:cubicBezTo>
                    <a:pt x="306505" y="769640"/>
                    <a:pt x="299058" y="763746"/>
                    <a:pt x="295426" y="755533"/>
                  </a:cubicBezTo>
                  <a:lnTo>
                    <a:pt x="284602" y="731052"/>
                  </a:lnTo>
                  <a:cubicBezTo>
                    <a:pt x="275727" y="710981"/>
                    <a:pt x="252270" y="701894"/>
                    <a:pt x="232189" y="710747"/>
                  </a:cubicBezTo>
                  <a:lnTo>
                    <a:pt x="207976" y="721423"/>
                  </a:lnTo>
                  <a:cubicBezTo>
                    <a:pt x="199751" y="725049"/>
                    <a:pt x="190268" y="724391"/>
                    <a:pt x="182623" y="719665"/>
                  </a:cubicBezTo>
                  <a:cubicBezTo>
                    <a:pt x="174977" y="714938"/>
                    <a:pt x="170150" y="706749"/>
                    <a:pt x="169718" y="697771"/>
                  </a:cubicBezTo>
                  <a:lnTo>
                    <a:pt x="168427" y="670960"/>
                  </a:lnTo>
                  <a:cubicBezTo>
                    <a:pt x="167371" y="649022"/>
                    <a:pt x="148774" y="632069"/>
                    <a:pt x="126832" y="633041"/>
                  </a:cubicBezTo>
                  <a:lnTo>
                    <a:pt x="100468" y="634209"/>
                  </a:lnTo>
                  <a:cubicBezTo>
                    <a:pt x="91475" y="634608"/>
                    <a:pt x="82860" y="630558"/>
                    <a:pt x="77430" y="623378"/>
                  </a:cubicBezTo>
                  <a:cubicBezTo>
                    <a:pt x="71999" y="616198"/>
                    <a:pt x="70447" y="606806"/>
                    <a:pt x="73279" y="598261"/>
                  </a:cubicBezTo>
                  <a:lnTo>
                    <a:pt x="81709" y="572824"/>
                  </a:lnTo>
                  <a:cubicBezTo>
                    <a:pt x="88624" y="551958"/>
                    <a:pt x="77402" y="529421"/>
                    <a:pt x="56583" y="522364"/>
                  </a:cubicBezTo>
                  <a:lnTo>
                    <a:pt x="31548" y="513878"/>
                  </a:lnTo>
                  <a:cubicBezTo>
                    <a:pt x="23011" y="510984"/>
                    <a:pt x="16441" y="504082"/>
                    <a:pt x="13970" y="495414"/>
                  </a:cubicBezTo>
                  <a:cubicBezTo>
                    <a:pt x="11500" y="486745"/>
                    <a:pt x="13446" y="477416"/>
                    <a:pt x="19175" y="470458"/>
                  </a:cubicBezTo>
                  <a:lnTo>
                    <a:pt x="36119" y="449877"/>
                  </a:lnTo>
                  <a:cubicBezTo>
                    <a:pt x="50097" y="432898"/>
                    <a:pt x="47774" y="407824"/>
                    <a:pt x="30914" y="393703"/>
                  </a:cubicBezTo>
                  <a:lnTo>
                    <a:pt x="10540" y="376640"/>
                  </a:lnTo>
                  <a:cubicBezTo>
                    <a:pt x="3628" y="370850"/>
                    <a:pt x="0" y="362036"/>
                    <a:pt x="833" y="353059"/>
                  </a:cubicBezTo>
                  <a:cubicBezTo>
                    <a:pt x="1666" y="344081"/>
                    <a:pt x="6855" y="336085"/>
                    <a:pt x="14714" y="331667"/>
                  </a:cubicBezTo>
                  <a:lnTo>
                    <a:pt x="37812" y="318682"/>
                  </a:lnTo>
                  <a:cubicBezTo>
                    <a:pt x="56979" y="307907"/>
                    <a:pt x="63870" y="283689"/>
                    <a:pt x="53245" y="264437"/>
                  </a:cubicBezTo>
                  <a:lnTo>
                    <a:pt x="40328" y="241030"/>
                  </a:lnTo>
                  <a:cubicBezTo>
                    <a:pt x="35975" y="233142"/>
                    <a:pt x="35776" y="223619"/>
                    <a:pt x="39797" y="215558"/>
                  </a:cubicBezTo>
                  <a:cubicBezTo>
                    <a:pt x="43817" y="207496"/>
                    <a:pt x="51543" y="201925"/>
                    <a:pt x="60462" y="200656"/>
                  </a:cubicBezTo>
                  <a:lnTo>
                    <a:pt x="86596" y="196938"/>
                  </a:lnTo>
                  <a:cubicBezTo>
                    <a:pt x="108350" y="193843"/>
                    <a:pt x="123519" y="173757"/>
                    <a:pt x="120542" y="151986"/>
                  </a:cubicBezTo>
                  <a:lnTo>
                    <a:pt x="116906" y="125399"/>
                  </a:lnTo>
                  <a:cubicBezTo>
                    <a:pt x="115688" y="116487"/>
                    <a:pt x="118933" y="107545"/>
                    <a:pt x="125586" y="101490"/>
                  </a:cubicBezTo>
                  <a:cubicBezTo>
                    <a:pt x="132238" y="95435"/>
                    <a:pt x="141445" y="93042"/>
                    <a:pt x="150204" y="95091"/>
                  </a:cubicBezTo>
                  <a:lnTo>
                    <a:pt x="175921" y="101108"/>
                  </a:lnTo>
                  <a:cubicBezTo>
                    <a:pt x="197297" y="106109"/>
                    <a:pt x="218689" y="92864"/>
                    <a:pt x="223739" y="71499"/>
                  </a:cubicBezTo>
                  <a:lnTo>
                    <a:pt x="229909" y="45401"/>
                  </a:lnTo>
                  <a:cubicBezTo>
                    <a:pt x="231976" y="36659"/>
                    <a:pt x="238219" y="29497"/>
                    <a:pt x="246597" y="26256"/>
                  </a:cubicBezTo>
                  <a:cubicBezTo>
                    <a:pt x="254975" y="23016"/>
                    <a:pt x="264412" y="24112"/>
                    <a:pt x="271824" y="29188"/>
                  </a:cubicBezTo>
                  <a:lnTo>
                    <a:pt x="293716" y="44180"/>
                  </a:lnTo>
                  <a:cubicBezTo>
                    <a:pt x="311818" y="56577"/>
                    <a:pt x="336543" y="51955"/>
                    <a:pt x="348944" y="33856"/>
                  </a:cubicBezTo>
                  <a:lnTo>
                    <a:pt x="364034" y="11833"/>
                  </a:lnTo>
                  <a:cubicBezTo>
                    <a:pt x="369108" y="4427"/>
                    <a:pt x="377509" y="0"/>
                    <a:pt x="386487" y="0"/>
                  </a:cubicBezTo>
                  <a:cubicBezTo>
                    <a:pt x="395465" y="0"/>
                    <a:pt x="403866" y="4427"/>
                    <a:pt x="408940" y="11833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049117" y="452257"/>
            <a:ext cx="5994709" cy="88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8"/>
              </a:lnSpc>
            </a:pPr>
            <a:r>
              <a:rPr lang="en-US" sz="6865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MODELLING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" y="3162300"/>
            <a:ext cx="16535400" cy="5740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2710" lvl="1" indent="-316355" algn="l">
              <a:lnSpc>
                <a:spcPts val="4102"/>
              </a:lnSpc>
              <a:buFont typeface="Arial"/>
              <a:buChar char="•"/>
            </a:pPr>
            <a:r>
              <a:rPr lang="en-US" sz="293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Balancing: </a:t>
            </a:r>
          </a:p>
          <a:p>
            <a:pPr marL="1265420" lvl="2" indent="-421807" algn="l">
              <a:lnSpc>
                <a:spcPts val="4102"/>
              </a:lnSpc>
              <a:buFont typeface="Arial"/>
              <a:buChar char="⚬"/>
            </a:pPr>
            <a:r>
              <a:rPr lang="en-US" sz="293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SMOTE (Synthetic Minority Over-sampling Technique) to address class imbalance, generating synthetic samples for the minority (fraud) class.</a:t>
            </a:r>
          </a:p>
          <a:p>
            <a:pPr marL="1265420" lvl="2" indent="-421807" algn="l">
              <a:lnSpc>
                <a:spcPts val="4102"/>
              </a:lnSpc>
              <a:buFont typeface="Arial"/>
              <a:buChar char="⚬"/>
            </a:pPr>
            <a:r>
              <a:rPr lang="en-US" sz="293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Importance: SMOTE helped prevent the model from being biased towards non-fraud cases, enhancing the model’s ability to identify fraudulent transactions accurately.</a:t>
            </a:r>
          </a:p>
          <a:p>
            <a:pPr marL="632710" lvl="1" indent="-316355" algn="l">
              <a:lnSpc>
                <a:spcPts val="4102"/>
              </a:lnSpc>
              <a:buFont typeface="Arial"/>
              <a:buChar char="•"/>
            </a:pPr>
            <a:r>
              <a:rPr lang="en-US" sz="293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Train-Test Split:</a:t>
            </a:r>
            <a:r>
              <a:rPr lang="en-US" sz="293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Split the data into training and testing sets using an 80-20 ratio.</a:t>
            </a:r>
          </a:p>
          <a:p>
            <a:pPr marL="632710" lvl="1" indent="-316355" algn="l">
              <a:lnSpc>
                <a:spcPts val="4102"/>
              </a:lnSpc>
              <a:buFont typeface="Arial"/>
              <a:buChar char="•"/>
            </a:pPr>
            <a:r>
              <a:rPr lang="en-US" sz="293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Models Tested:</a:t>
            </a:r>
            <a:r>
              <a:rPr lang="en-US" sz="293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Implemented multiple models including Logistic Regression, Decision Trees, Random Forest, and </a:t>
            </a:r>
            <a:r>
              <a:rPr lang="en-US" sz="293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r>
              <a:rPr lang="en-US" sz="293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632710" lvl="1" indent="-316355" algn="l">
              <a:lnSpc>
                <a:spcPts val="4102"/>
              </a:lnSpc>
              <a:buFont typeface="Arial"/>
              <a:buChar char="•"/>
            </a:pPr>
            <a:r>
              <a:rPr lang="en-US" sz="293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Best Model:</a:t>
            </a:r>
            <a:r>
              <a:rPr lang="en-US" sz="293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Achieved optimal results with the Random Forest Classifier due to its ability to handle feature importance and non-linear relationships.</a:t>
            </a:r>
          </a:p>
          <a:p>
            <a:pPr marL="632710" lvl="1" indent="-316355" algn="l">
              <a:lnSpc>
                <a:spcPts val="4102"/>
              </a:lnSpc>
              <a:buFont typeface="Arial"/>
              <a:buChar char="•"/>
            </a:pPr>
            <a:r>
              <a:rPr lang="en-US" sz="293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Saving: </a:t>
            </a:r>
            <a:r>
              <a:rPr lang="en-US" sz="293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Saved the trained Random Forest model for deployment in the </a:t>
            </a:r>
            <a:r>
              <a:rPr lang="en-US" sz="293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</a:t>
            </a:r>
            <a:r>
              <a:rPr lang="en-US" sz="293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application.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BA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4918" y="2454785"/>
            <a:ext cx="10629900" cy="6876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Accuracy: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model achieved an accuracy of 99.63% on the test set.</a:t>
            </a:r>
          </a:p>
          <a:p>
            <a:pPr algn="l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Precision, Recall, and F1-Score: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performed exceptionally well across both classes (fraudulent and non-fraudulent), indicating strong predictive power.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balanced precision, recall, and F1-scores of 1.00 across both classes suggest that the model was able to effectively handle the class imbalance, likely due to the resampling technique used.</a:t>
            </a: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83684" y="8419055"/>
            <a:ext cx="1867945" cy="1867945"/>
          </a:xfrm>
          <a:custGeom>
            <a:avLst/>
            <a:gdLst/>
            <a:ahLst/>
            <a:cxnLst/>
            <a:rect l="l" t="t" r="r" b="b"/>
            <a:pathLst>
              <a:path w="1867945" h="1867945">
                <a:moveTo>
                  <a:pt x="0" y="0"/>
                </a:moveTo>
                <a:lnTo>
                  <a:pt x="1867945" y="0"/>
                </a:lnTo>
                <a:lnTo>
                  <a:pt x="1867945" y="1867945"/>
                </a:lnTo>
                <a:lnTo>
                  <a:pt x="0" y="1867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6437">
            <a:off x="10621011" y="8278976"/>
            <a:ext cx="1818798" cy="1769194"/>
          </a:xfrm>
          <a:custGeom>
            <a:avLst/>
            <a:gdLst/>
            <a:ahLst/>
            <a:cxnLst/>
            <a:rect l="l" t="t" r="r" b="b"/>
            <a:pathLst>
              <a:path w="1818798" h="1769194">
                <a:moveTo>
                  <a:pt x="0" y="0"/>
                </a:moveTo>
                <a:lnTo>
                  <a:pt x="1818797" y="0"/>
                </a:lnTo>
                <a:lnTo>
                  <a:pt x="1818797" y="1769194"/>
                </a:lnTo>
                <a:lnTo>
                  <a:pt x="0" y="1769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4006" y="694520"/>
            <a:ext cx="18275723" cy="1457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0"/>
              </a:lnSpc>
            </a:pPr>
            <a:r>
              <a:rPr lang="en-US" sz="6022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MODEL PERFORMANCE AND PREDICTION</a:t>
            </a:r>
          </a:p>
          <a:p>
            <a:pPr algn="l">
              <a:lnSpc>
                <a:spcPts val="5420"/>
              </a:lnSpc>
            </a:pPr>
            <a:endParaRPr lang="en-US" sz="6022" b="1">
              <a:solidFill>
                <a:srgbClr val="000000"/>
              </a:solidFill>
              <a:latin typeface="Hagrid Text Bold"/>
              <a:ea typeface="Hagrid Text Bold"/>
              <a:cs typeface="Hagrid Text Bold"/>
              <a:sym typeface="Hagrid Text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905650" y="2152127"/>
            <a:ext cx="4353650" cy="6402135"/>
            <a:chOff x="0" y="0"/>
            <a:chExt cx="1146640" cy="16861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6640" cy="1686159"/>
            </a:xfrm>
            <a:custGeom>
              <a:avLst/>
              <a:gdLst/>
              <a:ahLst/>
              <a:cxnLst/>
              <a:rect l="l" t="t" r="r" b="b"/>
              <a:pathLst>
                <a:path w="1146640" h="1686159">
                  <a:moveTo>
                    <a:pt x="90691" y="0"/>
                  </a:moveTo>
                  <a:lnTo>
                    <a:pt x="1055949" y="0"/>
                  </a:lnTo>
                  <a:cubicBezTo>
                    <a:pt x="1106036" y="0"/>
                    <a:pt x="1146640" y="40604"/>
                    <a:pt x="1146640" y="90691"/>
                  </a:cubicBezTo>
                  <a:lnTo>
                    <a:pt x="1146640" y="1595468"/>
                  </a:lnTo>
                  <a:cubicBezTo>
                    <a:pt x="1146640" y="1619521"/>
                    <a:pt x="1137085" y="1642588"/>
                    <a:pt x="1120077" y="1659596"/>
                  </a:cubicBezTo>
                  <a:cubicBezTo>
                    <a:pt x="1103069" y="1676604"/>
                    <a:pt x="1080002" y="1686159"/>
                    <a:pt x="1055949" y="1686159"/>
                  </a:cubicBezTo>
                  <a:lnTo>
                    <a:pt x="90691" y="1686159"/>
                  </a:lnTo>
                  <a:cubicBezTo>
                    <a:pt x="40604" y="1686159"/>
                    <a:pt x="0" y="1645555"/>
                    <a:pt x="0" y="1595468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46640" cy="1724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3636189" y="4007216"/>
          <a:ext cx="3144047" cy="4076700"/>
        </p:xfrm>
        <a:graphic>
          <a:graphicData uri="http://schemas.openxmlformats.org/drawingml/2006/table">
            <a:tbl>
              <a:tblPr/>
              <a:tblGrid>
                <a:gridCol w="314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agrid Text"/>
                          <a:ea typeface="Hagrid Text"/>
                          <a:cs typeface="Hagrid Text"/>
                          <a:sym typeface="Hagrid Text"/>
                        </a:rPr>
                        <a:t>Accuracy:  99.63%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agrid Text"/>
                          <a:ea typeface="Hagrid Text"/>
                          <a:cs typeface="Hagrid Text"/>
                          <a:sym typeface="Hagrid Text"/>
                        </a:rPr>
                        <a:t>Precision: 1.00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agrid Text"/>
                          <a:ea typeface="Hagrid Text"/>
                          <a:cs typeface="Hagrid Text"/>
                          <a:sym typeface="Hagrid Text"/>
                        </a:rPr>
                        <a:t>Recall: 1.00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agrid Text"/>
                          <a:ea typeface="Hagrid Text"/>
                          <a:cs typeface="Hagrid Text"/>
                          <a:sym typeface="Hagrid Text"/>
                        </a:rPr>
                        <a:t>F1-Score: 1.00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2886600" y="3007614"/>
            <a:ext cx="4353650" cy="50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8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BEST MODEL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BA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4006" y="2247900"/>
            <a:ext cx="9907433" cy="841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confusion matrix for the Random Forest model shows: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True Negatives (12169):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Correctly identified non-fraudulent transactions.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False Negatives (18):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Fraudulent transactions missed by the model.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True Positives (27):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Correctly identified fraudulent transactions.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False Positives (0):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 non-fraudulent transactions falsely flagged as fraud.</a:t>
            </a:r>
          </a:p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Decision Threshold: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uses a custom threshold of 0.5 for classifying a transaction as fraud. This threshold was chosen to balance precision and recall, aiming to minimize false positives while capturing the maximum number of fraudulent cases.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Adjusting the threshold affects model sensitivity; a lower threshold increases the sensitivity for fraud detection but may result in more false positives.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sample prediction might show the fraud probability as 0.65, classifying the transaction as fraudulent under the 0.5 threshold.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6420055" y="8419055"/>
            <a:ext cx="1867945" cy="1867945"/>
          </a:xfrm>
          <a:custGeom>
            <a:avLst/>
            <a:gdLst/>
            <a:ahLst/>
            <a:cxnLst/>
            <a:rect l="l" t="t" r="r" b="b"/>
            <a:pathLst>
              <a:path w="1867945" h="1867945">
                <a:moveTo>
                  <a:pt x="0" y="0"/>
                </a:moveTo>
                <a:lnTo>
                  <a:pt x="1867945" y="0"/>
                </a:lnTo>
                <a:lnTo>
                  <a:pt x="1867945" y="1867945"/>
                </a:lnTo>
                <a:lnTo>
                  <a:pt x="0" y="1867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6437">
            <a:off x="134331" y="9113671"/>
            <a:ext cx="1062760" cy="1033775"/>
          </a:xfrm>
          <a:custGeom>
            <a:avLst/>
            <a:gdLst/>
            <a:ahLst/>
            <a:cxnLst/>
            <a:rect l="l" t="t" r="r" b="b"/>
            <a:pathLst>
              <a:path w="1062760" h="1033775">
                <a:moveTo>
                  <a:pt x="0" y="0"/>
                </a:moveTo>
                <a:lnTo>
                  <a:pt x="1062760" y="0"/>
                </a:lnTo>
                <a:lnTo>
                  <a:pt x="1062760" y="1033776"/>
                </a:lnTo>
                <a:lnTo>
                  <a:pt x="0" y="103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32008" y="2408445"/>
            <a:ext cx="6261240" cy="5470109"/>
          </a:xfrm>
          <a:custGeom>
            <a:avLst/>
            <a:gdLst/>
            <a:ahLst/>
            <a:cxnLst/>
            <a:rect l="l" t="t" r="r" b="b"/>
            <a:pathLst>
              <a:path w="6261240" h="5470109">
                <a:moveTo>
                  <a:pt x="0" y="0"/>
                </a:moveTo>
                <a:lnTo>
                  <a:pt x="6261240" y="0"/>
                </a:lnTo>
                <a:lnTo>
                  <a:pt x="6261240" y="5470109"/>
                </a:lnTo>
                <a:lnTo>
                  <a:pt x="0" y="5470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744006" y="694520"/>
            <a:ext cx="18275723" cy="77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0"/>
              </a:lnSpc>
            </a:pPr>
            <a:r>
              <a:rPr lang="en-US" sz="6022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CONFUSION MATRIX INSIGHTS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50029" y="1257300"/>
            <a:ext cx="16587942" cy="8537861"/>
          </a:xfrm>
          <a:custGeom>
            <a:avLst/>
            <a:gdLst/>
            <a:ahLst/>
            <a:cxnLst/>
            <a:rect l="l" t="t" r="r" b="b"/>
            <a:pathLst>
              <a:path w="14770433" h="7366754">
                <a:moveTo>
                  <a:pt x="0" y="0"/>
                </a:moveTo>
                <a:lnTo>
                  <a:pt x="14770433" y="0"/>
                </a:lnTo>
                <a:lnTo>
                  <a:pt x="14770433" y="7366754"/>
                </a:lnTo>
                <a:lnTo>
                  <a:pt x="0" y="73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8400" y="566738"/>
            <a:ext cx="12824182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b="1" dirty="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APPLICATION DESIGN - STREAMLIT UI OVERVIEW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4526" y="1181100"/>
            <a:ext cx="17078947" cy="8603520"/>
          </a:xfrm>
          <a:custGeom>
            <a:avLst/>
            <a:gdLst/>
            <a:ahLst/>
            <a:cxnLst/>
            <a:rect l="l" t="t" r="r" b="b"/>
            <a:pathLst>
              <a:path w="17078947" h="8603520">
                <a:moveTo>
                  <a:pt x="0" y="0"/>
                </a:moveTo>
                <a:lnTo>
                  <a:pt x="17078948" y="0"/>
                </a:lnTo>
                <a:lnTo>
                  <a:pt x="17078948" y="8603520"/>
                </a:lnTo>
                <a:lnTo>
                  <a:pt x="0" y="8603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90800" y="483330"/>
            <a:ext cx="12824182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b="1" dirty="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APPLICATION DESIGN - STREAMLIT UI OVERVIEW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01" y="1157454"/>
            <a:ext cx="17221200" cy="8145725"/>
          </a:xfrm>
          <a:custGeom>
            <a:avLst/>
            <a:gdLst/>
            <a:ahLst/>
            <a:cxnLst/>
            <a:rect l="l" t="t" r="r" b="b"/>
            <a:pathLst>
              <a:path w="15972009" h="8145725">
                <a:moveTo>
                  <a:pt x="0" y="0"/>
                </a:moveTo>
                <a:lnTo>
                  <a:pt x="15972010" y="0"/>
                </a:lnTo>
                <a:lnTo>
                  <a:pt x="15972010" y="8145724"/>
                </a:lnTo>
                <a:lnTo>
                  <a:pt x="0" y="814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2602614" y="377190"/>
            <a:ext cx="12824182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VISUALIZE PATTERNS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8706" y="9431933"/>
            <a:ext cx="16130588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Experience: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Here is how the interface design helps users detect fraud and visualize patterns effectively.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955" y="1273228"/>
            <a:ext cx="6613276" cy="7680271"/>
          </a:xfrm>
          <a:custGeom>
            <a:avLst/>
            <a:gdLst/>
            <a:ahLst/>
            <a:cxnLst/>
            <a:rect l="l" t="t" r="r" b="b"/>
            <a:pathLst>
              <a:path w="6613276" h="6952195">
                <a:moveTo>
                  <a:pt x="0" y="0"/>
                </a:moveTo>
                <a:lnTo>
                  <a:pt x="6613276" y="0"/>
                </a:lnTo>
                <a:lnTo>
                  <a:pt x="6613276" y="6952195"/>
                </a:lnTo>
                <a:lnTo>
                  <a:pt x="0" y="6952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96989" y="1273228"/>
            <a:ext cx="11091011" cy="7680272"/>
          </a:xfrm>
          <a:custGeom>
            <a:avLst/>
            <a:gdLst/>
            <a:ahLst/>
            <a:cxnLst/>
            <a:rect l="l" t="t" r="r" b="b"/>
            <a:pathLst>
              <a:path w="11091011" h="6126463">
                <a:moveTo>
                  <a:pt x="0" y="0"/>
                </a:moveTo>
                <a:lnTo>
                  <a:pt x="11091011" y="0"/>
                </a:lnTo>
                <a:lnTo>
                  <a:pt x="11091011" y="6126463"/>
                </a:lnTo>
                <a:lnTo>
                  <a:pt x="0" y="6126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31909" y="377190"/>
            <a:ext cx="12824182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VISUALIZE PATTERNS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31909" y="9198029"/>
            <a:ext cx="14438213" cy="48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  <a:spcBef>
                <a:spcPct val="0"/>
              </a:spcBef>
            </a:pPr>
            <a:r>
              <a:rPr lang="en-US" sz="250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Experience:</a:t>
            </a:r>
            <a:r>
              <a:rPr lang="en-US" sz="25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Here is how the interface design helps users detect fraud and visualize patterns effectively.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7486">
            <a:off x="181939" y="521209"/>
            <a:ext cx="19680594" cy="11947537"/>
            <a:chOff x="0" y="0"/>
            <a:chExt cx="5183366" cy="31466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3366" cy="3146677"/>
            </a:xfrm>
            <a:custGeom>
              <a:avLst/>
              <a:gdLst/>
              <a:ahLst/>
              <a:cxnLst/>
              <a:rect l="l" t="t" r="r" b="b"/>
              <a:pathLst>
                <a:path w="5183366" h="3146677">
                  <a:moveTo>
                    <a:pt x="20062" y="0"/>
                  </a:moveTo>
                  <a:lnTo>
                    <a:pt x="5163304" y="0"/>
                  </a:lnTo>
                  <a:cubicBezTo>
                    <a:pt x="5174384" y="0"/>
                    <a:pt x="5183366" y="8982"/>
                    <a:pt x="5183366" y="20062"/>
                  </a:cubicBezTo>
                  <a:lnTo>
                    <a:pt x="5183366" y="3126614"/>
                  </a:lnTo>
                  <a:cubicBezTo>
                    <a:pt x="5183366" y="3131935"/>
                    <a:pt x="5181252" y="3137038"/>
                    <a:pt x="5177490" y="3140800"/>
                  </a:cubicBezTo>
                  <a:cubicBezTo>
                    <a:pt x="5173728" y="3144563"/>
                    <a:pt x="5168625" y="3146677"/>
                    <a:pt x="5163304" y="3146677"/>
                  </a:cubicBezTo>
                  <a:lnTo>
                    <a:pt x="20062" y="3146677"/>
                  </a:lnTo>
                  <a:cubicBezTo>
                    <a:pt x="8982" y="3146677"/>
                    <a:pt x="0" y="3137694"/>
                    <a:pt x="0" y="3126614"/>
                  </a:cubicBezTo>
                  <a:lnTo>
                    <a:pt x="0" y="20062"/>
                  </a:lnTo>
                  <a:cubicBezTo>
                    <a:pt x="0" y="8982"/>
                    <a:pt x="8982" y="0"/>
                    <a:pt x="20062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83366" cy="3184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301468">
            <a:off x="1962304" y="1766784"/>
            <a:ext cx="6158539" cy="6951730"/>
            <a:chOff x="0" y="0"/>
            <a:chExt cx="954119" cy="10770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4119" cy="1077005"/>
            </a:xfrm>
            <a:custGeom>
              <a:avLst/>
              <a:gdLst/>
              <a:ahLst/>
              <a:cxnLst/>
              <a:rect l="l" t="t" r="r" b="b"/>
              <a:pathLst>
                <a:path w="954119" h="1077005">
                  <a:moveTo>
                    <a:pt x="0" y="0"/>
                  </a:moveTo>
                  <a:lnTo>
                    <a:pt x="954119" y="0"/>
                  </a:lnTo>
                  <a:lnTo>
                    <a:pt x="954119" y="1077005"/>
                  </a:lnTo>
                  <a:lnTo>
                    <a:pt x="0" y="1077005"/>
                  </a:lnTo>
                  <a:close/>
                </a:path>
              </a:pathLst>
            </a:custGeom>
            <a:solidFill>
              <a:srgbClr val="7DEA9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 rot="-72945">
            <a:off x="1840991" y="1766784"/>
            <a:ext cx="6158539" cy="6951730"/>
            <a:chOff x="0" y="0"/>
            <a:chExt cx="954119" cy="10770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4119" cy="1077005"/>
            </a:xfrm>
            <a:custGeom>
              <a:avLst/>
              <a:gdLst/>
              <a:ahLst/>
              <a:cxnLst/>
              <a:rect l="l" t="t" r="r" b="b"/>
              <a:pathLst>
                <a:path w="954119" h="1077005">
                  <a:moveTo>
                    <a:pt x="0" y="0"/>
                  </a:moveTo>
                  <a:lnTo>
                    <a:pt x="954119" y="0"/>
                  </a:lnTo>
                  <a:lnTo>
                    <a:pt x="954119" y="1077005"/>
                  </a:lnTo>
                  <a:lnTo>
                    <a:pt x="0" y="1077005"/>
                  </a:lnTo>
                  <a:close/>
                </a:path>
              </a:pathLst>
            </a:custGeom>
            <a:blipFill>
              <a:blip r:embed="rId2"/>
              <a:stretch>
                <a:fillRect t="-3830" b="-38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301370" y="8260895"/>
            <a:ext cx="2247614" cy="650559"/>
            <a:chOff x="0" y="0"/>
            <a:chExt cx="509258" cy="1474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9258" cy="147402"/>
            </a:xfrm>
            <a:custGeom>
              <a:avLst/>
              <a:gdLst/>
              <a:ahLst/>
              <a:cxnLst/>
              <a:rect l="l" t="t" r="r" b="b"/>
              <a:pathLst>
                <a:path w="509258" h="147402">
                  <a:moveTo>
                    <a:pt x="0" y="0"/>
                  </a:moveTo>
                  <a:lnTo>
                    <a:pt x="509258" y="0"/>
                  </a:lnTo>
                  <a:lnTo>
                    <a:pt x="509258" y="147402"/>
                  </a:lnTo>
                  <a:lnTo>
                    <a:pt x="0" y="147402"/>
                  </a:lnTo>
                  <a:close/>
                </a:path>
              </a:pathLst>
            </a:custGeom>
            <a:solidFill>
              <a:srgbClr val="FF8DB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9258" cy="185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576612" y="8428420"/>
            <a:ext cx="1972372" cy="35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290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Next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5560012" y="8469976"/>
            <a:ext cx="265596" cy="232396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396875"/>
              <a:ext cx="558800" cy="26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2198655"/>
            <a:ext cx="1975308" cy="1691358"/>
          </a:xfrm>
          <a:custGeom>
            <a:avLst/>
            <a:gdLst/>
            <a:ahLst/>
            <a:cxnLst/>
            <a:rect l="l" t="t" r="r" b="b"/>
            <a:pathLst>
              <a:path w="1975308" h="1691358">
                <a:moveTo>
                  <a:pt x="0" y="0"/>
                </a:moveTo>
                <a:lnTo>
                  <a:pt x="1975308" y="0"/>
                </a:lnTo>
                <a:lnTo>
                  <a:pt x="1975308" y="1691358"/>
                </a:lnTo>
                <a:lnTo>
                  <a:pt x="0" y="169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2507" y="2465761"/>
            <a:ext cx="707694" cy="751866"/>
          </a:xfrm>
          <a:custGeom>
            <a:avLst/>
            <a:gdLst/>
            <a:ahLst/>
            <a:cxnLst/>
            <a:rect l="l" t="t" r="r" b="b"/>
            <a:pathLst>
              <a:path w="707694" h="751866">
                <a:moveTo>
                  <a:pt x="0" y="0"/>
                </a:moveTo>
                <a:lnTo>
                  <a:pt x="707694" y="0"/>
                </a:lnTo>
                <a:lnTo>
                  <a:pt x="707694" y="751866"/>
                </a:lnTo>
                <a:lnTo>
                  <a:pt x="0" y="7518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788342" y="8568122"/>
            <a:ext cx="669365" cy="669365"/>
          </a:xfrm>
          <a:custGeom>
            <a:avLst/>
            <a:gdLst/>
            <a:ahLst/>
            <a:cxnLst/>
            <a:rect l="l" t="t" r="r" b="b"/>
            <a:pathLst>
              <a:path w="669365" h="669365">
                <a:moveTo>
                  <a:pt x="0" y="0"/>
                </a:moveTo>
                <a:lnTo>
                  <a:pt x="669365" y="0"/>
                </a:lnTo>
                <a:lnTo>
                  <a:pt x="669365" y="669364"/>
                </a:lnTo>
                <a:lnTo>
                  <a:pt x="0" y="669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725537" y="1761144"/>
            <a:ext cx="729856" cy="707297"/>
          </a:xfrm>
          <a:custGeom>
            <a:avLst/>
            <a:gdLst/>
            <a:ahLst/>
            <a:cxnLst/>
            <a:rect l="l" t="t" r="r" b="b"/>
            <a:pathLst>
              <a:path w="729856" h="707297">
                <a:moveTo>
                  <a:pt x="0" y="0"/>
                </a:moveTo>
                <a:lnTo>
                  <a:pt x="729856" y="0"/>
                </a:lnTo>
                <a:lnTo>
                  <a:pt x="729856" y="707297"/>
                </a:lnTo>
                <a:lnTo>
                  <a:pt x="0" y="707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342407" y="1182083"/>
            <a:ext cx="8115300" cy="63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9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INTRODUCTION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2498901"/>
            <a:ext cx="7979024" cy="579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b="1">
                <a:solidFill>
                  <a:srgbClr val="4433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Purpose: </a:t>
            </a:r>
            <a:r>
              <a:rPr lang="en-US" sz="3600">
                <a:solidFill>
                  <a:srgbClr val="4433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detection is crucial for preventing financial losses and protecting users.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b="1">
                <a:solidFill>
                  <a:srgbClr val="4433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3600">
                <a:solidFill>
                  <a:srgbClr val="4433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predict and visualize fraudulent transactions based on transaction data using a Streamlit application. 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b="1">
                <a:solidFill>
                  <a:srgbClr val="4433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Scope: </a:t>
            </a:r>
            <a:r>
              <a:rPr lang="en-US" sz="3600">
                <a:solidFill>
                  <a:srgbClr val="4433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fraud and explore insights through data visualization.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37106">
            <a:off x="214857" y="-104044"/>
            <a:ext cx="17858284" cy="10713746"/>
            <a:chOff x="-56350" y="-140974"/>
            <a:chExt cx="4989381" cy="3611424"/>
          </a:xfrm>
        </p:grpSpPr>
        <p:sp>
          <p:nvSpPr>
            <p:cNvPr id="3" name="Freeform 3"/>
            <p:cNvSpPr/>
            <p:nvPr/>
          </p:nvSpPr>
          <p:spPr>
            <a:xfrm>
              <a:off x="-56350" y="-140974"/>
              <a:ext cx="4933031" cy="3470450"/>
            </a:xfrm>
            <a:custGeom>
              <a:avLst/>
              <a:gdLst/>
              <a:ahLst/>
              <a:cxnLst/>
              <a:rect l="l" t="t" r="r" b="b"/>
              <a:pathLst>
                <a:path w="4933031" h="3470450">
                  <a:moveTo>
                    <a:pt x="21080" y="0"/>
                  </a:moveTo>
                  <a:lnTo>
                    <a:pt x="4911950" y="0"/>
                  </a:lnTo>
                  <a:cubicBezTo>
                    <a:pt x="4923592" y="0"/>
                    <a:pt x="4933031" y="9438"/>
                    <a:pt x="4933031" y="21080"/>
                  </a:cubicBezTo>
                  <a:lnTo>
                    <a:pt x="4933031" y="3449369"/>
                  </a:lnTo>
                  <a:cubicBezTo>
                    <a:pt x="4933031" y="3454960"/>
                    <a:pt x="4930810" y="3460322"/>
                    <a:pt x="4926856" y="3464275"/>
                  </a:cubicBezTo>
                  <a:cubicBezTo>
                    <a:pt x="4922903" y="3468229"/>
                    <a:pt x="4917541" y="3470450"/>
                    <a:pt x="4911950" y="3470450"/>
                  </a:cubicBezTo>
                  <a:lnTo>
                    <a:pt x="21080" y="3470450"/>
                  </a:lnTo>
                  <a:cubicBezTo>
                    <a:pt x="15490" y="3470450"/>
                    <a:pt x="10128" y="3468229"/>
                    <a:pt x="6174" y="3464275"/>
                  </a:cubicBezTo>
                  <a:cubicBezTo>
                    <a:pt x="2221" y="3460322"/>
                    <a:pt x="0" y="3454960"/>
                    <a:pt x="0" y="3449369"/>
                  </a:cubicBezTo>
                  <a:lnTo>
                    <a:pt x="0" y="21080"/>
                  </a:lnTo>
                  <a:cubicBezTo>
                    <a:pt x="0" y="15490"/>
                    <a:pt x="2221" y="10128"/>
                    <a:pt x="6174" y="6174"/>
                  </a:cubicBezTo>
                  <a:cubicBezTo>
                    <a:pt x="10128" y="2221"/>
                    <a:pt x="15490" y="0"/>
                    <a:pt x="21080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33031" cy="3508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70896">
            <a:off x="11752701" y="2368718"/>
            <a:ext cx="5549564" cy="55495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DB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 rot="-70896">
            <a:off x="11917054" y="2533071"/>
            <a:ext cx="5220858" cy="522085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945" r="-194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863778" y="2426759"/>
            <a:ext cx="1806442" cy="1151931"/>
            <a:chOff x="0" y="0"/>
            <a:chExt cx="2408589" cy="1535908"/>
          </a:xfrm>
        </p:grpSpPr>
        <p:sp>
          <p:nvSpPr>
            <p:cNvPr id="10" name="Freeform 10"/>
            <p:cNvSpPr/>
            <p:nvPr/>
          </p:nvSpPr>
          <p:spPr>
            <a:xfrm flipH="1">
              <a:off x="946785" y="0"/>
              <a:ext cx="1461804" cy="1535908"/>
            </a:xfrm>
            <a:custGeom>
              <a:avLst/>
              <a:gdLst/>
              <a:ahLst/>
              <a:cxnLst/>
              <a:rect l="l" t="t" r="r" b="b"/>
              <a:pathLst>
                <a:path w="1461804" h="1535908">
                  <a:moveTo>
                    <a:pt x="1461804" y="0"/>
                  </a:moveTo>
                  <a:lnTo>
                    <a:pt x="0" y="0"/>
                  </a:lnTo>
                  <a:lnTo>
                    <a:pt x="0" y="1535908"/>
                  </a:lnTo>
                  <a:lnTo>
                    <a:pt x="1461804" y="1535908"/>
                  </a:lnTo>
                  <a:lnTo>
                    <a:pt x="1461804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53199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0" y="0"/>
              <a:ext cx="1268759" cy="1535908"/>
            </a:xfrm>
            <a:custGeom>
              <a:avLst/>
              <a:gdLst/>
              <a:ahLst/>
              <a:cxnLst/>
              <a:rect l="l" t="t" r="r" b="b"/>
              <a:pathLst>
                <a:path w="1268759" h="1535908">
                  <a:moveTo>
                    <a:pt x="1268759" y="0"/>
                  </a:moveTo>
                  <a:lnTo>
                    <a:pt x="0" y="0"/>
                  </a:lnTo>
                  <a:lnTo>
                    <a:pt x="0" y="1535908"/>
                  </a:lnTo>
                  <a:lnTo>
                    <a:pt x="1268759" y="1535908"/>
                  </a:lnTo>
                  <a:lnTo>
                    <a:pt x="126875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62815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5580377" y="6990736"/>
            <a:ext cx="1610810" cy="1180267"/>
            <a:chOff x="0" y="0"/>
            <a:chExt cx="2147747" cy="15736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97763" cy="1573690"/>
            </a:xfrm>
            <a:custGeom>
              <a:avLst/>
              <a:gdLst/>
              <a:ahLst/>
              <a:cxnLst/>
              <a:rect l="l" t="t" r="r" b="b"/>
              <a:pathLst>
                <a:path w="1497763" h="1573690">
                  <a:moveTo>
                    <a:pt x="0" y="0"/>
                  </a:moveTo>
                  <a:lnTo>
                    <a:pt x="1497763" y="0"/>
                  </a:lnTo>
                  <a:lnTo>
                    <a:pt x="1497763" y="1573690"/>
                  </a:lnTo>
                  <a:lnTo>
                    <a:pt x="0" y="157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53199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847778" y="0"/>
              <a:ext cx="1299969" cy="1573690"/>
            </a:xfrm>
            <a:custGeom>
              <a:avLst/>
              <a:gdLst/>
              <a:ahLst/>
              <a:cxnLst/>
              <a:rect l="l" t="t" r="r" b="b"/>
              <a:pathLst>
                <a:path w="1299969" h="1573690">
                  <a:moveTo>
                    <a:pt x="0" y="0"/>
                  </a:moveTo>
                  <a:lnTo>
                    <a:pt x="1299969" y="0"/>
                  </a:lnTo>
                  <a:lnTo>
                    <a:pt x="1299969" y="1573690"/>
                  </a:lnTo>
                  <a:lnTo>
                    <a:pt x="0" y="157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62815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2390682" y="2899456"/>
            <a:ext cx="752633" cy="206537"/>
            <a:chOff x="0" y="0"/>
            <a:chExt cx="1003511" cy="27538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5383" cy="275383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63846" y="0"/>
              <a:ext cx="275383" cy="275383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28128" y="0"/>
              <a:ext cx="275383" cy="27538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524441" y="3147321"/>
            <a:ext cx="9816585" cy="45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Prediction Systems: 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capabilities for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real-time fraud detection, allowing financial institutions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instantly identify and address suspicious activities,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enhancing security and response time.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Continuous Monitoring and Recalibration: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Regularly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and recalibrate the model to adapt to evolving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patterns, ensuring its effectiveness and accuracy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time in response to new types of fraud attempts.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41248" y="877805"/>
            <a:ext cx="820206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</a:pPr>
            <a:r>
              <a:rPr lang="en-US" sz="7434" b="1" dirty="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FUTURE SCOPE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1347" y="2021891"/>
            <a:ext cx="17635675" cy="7393463"/>
            <a:chOff x="0" y="0"/>
            <a:chExt cx="5129944" cy="2150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9944" cy="2150644"/>
            </a:xfrm>
            <a:custGeom>
              <a:avLst/>
              <a:gdLst/>
              <a:ahLst/>
              <a:cxnLst/>
              <a:rect l="l" t="t" r="r" b="b"/>
              <a:pathLst>
                <a:path w="5129944" h="2150644">
                  <a:moveTo>
                    <a:pt x="22389" y="0"/>
                  </a:moveTo>
                  <a:lnTo>
                    <a:pt x="5107556" y="0"/>
                  </a:lnTo>
                  <a:cubicBezTo>
                    <a:pt x="5113493" y="0"/>
                    <a:pt x="5119188" y="2359"/>
                    <a:pt x="5123387" y="6557"/>
                  </a:cubicBezTo>
                  <a:cubicBezTo>
                    <a:pt x="5127585" y="10756"/>
                    <a:pt x="5129944" y="16451"/>
                    <a:pt x="5129944" y="22389"/>
                  </a:cubicBezTo>
                  <a:lnTo>
                    <a:pt x="5129944" y="2128255"/>
                  </a:lnTo>
                  <a:cubicBezTo>
                    <a:pt x="5129944" y="2140620"/>
                    <a:pt x="5119920" y="2150644"/>
                    <a:pt x="5107556" y="2150644"/>
                  </a:cubicBezTo>
                  <a:lnTo>
                    <a:pt x="22389" y="2150644"/>
                  </a:lnTo>
                  <a:cubicBezTo>
                    <a:pt x="10024" y="2150644"/>
                    <a:pt x="0" y="2140620"/>
                    <a:pt x="0" y="2128255"/>
                  </a:cubicBezTo>
                  <a:lnTo>
                    <a:pt x="0" y="22389"/>
                  </a:lnTo>
                  <a:cubicBezTo>
                    <a:pt x="0" y="10024"/>
                    <a:pt x="10024" y="0"/>
                    <a:pt x="22389" y="0"/>
                  </a:cubicBezTo>
                  <a:close/>
                </a:path>
              </a:pathLst>
            </a:custGeom>
            <a:solidFill>
              <a:srgbClr val="F9D51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29944" cy="2188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37548" y="515520"/>
            <a:ext cx="849254" cy="688212"/>
          </a:xfrm>
          <a:custGeom>
            <a:avLst/>
            <a:gdLst/>
            <a:ahLst/>
            <a:cxnLst/>
            <a:rect l="l" t="t" r="r" b="b"/>
            <a:pathLst>
              <a:path w="849254" h="688212">
                <a:moveTo>
                  <a:pt x="0" y="0"/>
                </a:moveTo>
                <a:lnTo>
                  <a:pt x="849255" y="0"/>
                </a:lnTo>
                <a:lnTo>
                  <a:pt x="849255" y="688213"/>
                </a:lnTo>
                <a:lnTo>
                  <a:pt x="0" y="688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05144" y="466788"/>
            <a:ext cx="12028081" cy="99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6"/>
              </a:lnSpc>
            </a:pPr>
            <a:r>
              <a:rPr lang="en-US" sz="7707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LIMITATIONS</a:t>
            </a:r>
          </a:p>
        </p:txBody>
      </p:sp>
      <p:sp>
        <p:nvSpPr>
          <p:cNvPr id="7" name="Freeform 7"/>
          <p:cNvSpPr/>
          <p:nvPr/>
        </p:nvSpPr>
        <p:spPr>
          <a:xfrm flipV="1">
            <a:off x="13160076" y="515520"/>
            <a:ext cx="849254" cy="688212"/>
          </a:xfrm>
          <a:custGeom>
            <a:avLst/>
            <a:gdLst/>
            <a:ahLst/>
            <a:cxnLst/>
            <a:rect l="l" t="t" r="r" b="b"/>
            <a:pathLst>
              <a:path w="849254" h="688212">
                <a:moveTo>
                  <a:pt x="0" y="688213"/>
                </a:moveTo>
                <a:lnTo>
                  <a:pt x="849255" y="688213"/>
                </a:lnTo>
                <a:lnTo>
                  <a:pt x="849255" y="0"/>
                </a:lnTo>
                <a:lnTo>
                  <a:pt x="0" y="0"/>
                </a:lnTo>
                <a:lnTo>
                  <a:pt x="0" y="6882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0867" y="2863289"/>
            <a:ext cx="17547768" cy="571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117" lvl="1" indent="-350559" algn="just">
              <a:lnSpc>
                <a:spcPts val="4546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Despite the robust approach and high performance demonstrated by the implemented models, there are several limitations to consider:</a:t>
            </a:r>
          </a:p>
          <a:p>
            <a:pPr marL="701117" lvl="1" indent="-350559" algn="just">
              <a:lnSpc>
                <a:spcPts val="4546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models rely heavily on the quality and completeness of the dataset; any missing or erroneous data can significantly impact the accuracy of fraud detection.</a:t>
            </a:r>
          </a:p>
          <a:p>
            <a:pPr marL="701117" lvl="1" indent="-350559" algn="just">
              <a:lnSpc>
                <a:spcPts val="4546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use of SMOTE for addressing class imbalances, while effective, may introduce synthetic patterns that do not fully represent real-world fraudulent transactions.</a:t>
            </a:r>
          </a:p>
          <a:p>
            <a:pPr marL="701117" lvl="1" indent="-350559" algn="just">
              <a:lnSpc>
                <a:spcPts val="4546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model's performance depends heavily on the provided features. Any changes in a transaction data structure or introduction of new features would require re-training and re-validation of the models.</a:t>
            </a:r>
          </a:p>
          <a:p>
            <a:pPr marL="701117" lvl="1" indent="-350559" algn="just">
              <a:lnSpc>
                <a:spcPts val="4546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Some models, such as Random Forest, though highly accurate, can make interpreting the results more complex due to their ensemble nature, potentially reducing transparency in decision-making.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E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1507" y="7404747"/>
            <a:ext cx="2954276" cy="2954276"/>
          </a:xfrm>
          <a:custGeom>
            <a:avLst/>
            <a:gdLst/>
            <a:ahLst/>
            <a:cxnLst/>
            <a:rect l="l" t="t" r="r" b="b"/>
            <a:pathLst>
              <a:path w="2954276" h="2954276">
                <a:moveTo>
                  <a:pt x="0" y="0"/>
                </a:moveTo>
                <a:lnTo>
                  <a:pt x="2954276" y="0"/>
                </a:lnTo>
                <a:lnTo>
                  <a:pt x="2954276" y="2954276"/>
                </a:lnTo>
                <a:lnTo>
                  <a:pt x="0" y="2954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56562" y="6546771"/>
            <a:ext cx="1049541" cy="1049541"/>
          </a:xfrm>
          <a:custGeom>
            <a:avLst/>
            <a:gdLst/>
            <a:ahLst/>
            <a:cxnLst/>
            <a:rect l="l" t="t" r="r" b="b"/>
            <a:pathLst>
              <a:path w="1049541" h="1049541">
                <a:moveTo>
                  <a:pt x="0" y="0"/>
                </a:moveTo>
                <a:lnTo>
                  <a:pt x="1049541" y="0"/>
                </a:lnTo>
                <a:lnTo>
                  <a:pt x="1049541" y="1049541"/>
                </a:lnTo>
                <a:lnTo>
                  <a:pt x="0" y="1049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86870" y="7404747"/>
            <a:ext cx="544637" cy="544637"/>
          </a:xfrm>
          <a:custGeom>
            <a:avLst/>
            <a:gdLst/>
            <a:ahLst/>
            <a:cxnLst/>
            <a:rect l="l" t="t" r="r" b="b"/>
            <a:pathLst>
              <a:path w="544637" h="544637">
                <a:moveTo>
                  <a:pt x="0" y="0"/>
                </a:moveTo>
                <a:lnTo>
                  <a:pt x="544637" y="0"/>
                </a:lnTo>
                <a:lnTo>
                  <a:pt x="544637" y="544637"/>
                </a:lnTo>
                <a:lnTo>
                  <a:pt x="0" y="544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91188" y="9043683"/>
            <a:ext cx="1013472" cy="1013472"/>
          </a:xfrm>
          <a:custGeom>
            <a:avLst/>
            <a:gdLst/>
            <a:ahLst/>
            <a:cxnLst/>
            <a:rect l="l" t="t" r="r" b="b"/>
            <a:pathLst>
              <a:path w="1013472" h="1013472">
                <a:moveTo>
                  <a:pt x="0" y="0"/>
                </a:moveTo>
                <a:lnTo>
                  <a:pt x="1013471" y="0"/>
                </a:lnTo>
                <a:lnTo>
                  <a:pt x="1013471" y="1013472"/>
                </a:lnTo>
                <a:lnTo>
                  <a:pt x="0" y="1013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18852" y="8212737"/>
            <a:ext cx="669148" cy="669148"/>
          </a:xfrm>
          <a:custGeom>
            <a:avLst/>
            <a:gdLst/>
            <a:ahLst/>
            <a:cxnLst/>
            <a:rect l="l" t="t" r="r" b="b"/>
            <a:pathLst>
              <a:path w="669148" h="669148">
                <a:moveTo>
                  <a:pt x="0" y="0"/>
                </a:moveTo>
                <a:lnTo>
                  <a:pt x="669148" y="0"/>
                </a:lnTo>
                <a:lnTo>
                  <a:pt x="669148" y="669148"/>
                </a:lnTo>
                <a:lnTo>
                  <a:pt x="0" y="669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70896">
            <a:off x="11584993" y="1798552"/>
            <a:ext cx="5549564" cy="55495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49571" r="-4957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863778" y="2426759"/>
            <a:ext cx="1806442" cy="1151931"/>
            <a:chOff x="0" y="0"/>
            <a:chExt cx="2408589" cy="1535908"/>
          </a:xfrm>
        </p:grpSpPr>
        <p:sp>
          <p:nvSpPr>
            <p:cNvPr id="10" name="Freeform 10"/>
            <p:cNvSpPr/>
            <p:nvPr/>
          </p:nvSpPr>
          <p:spPr>
            <a:xfrm flipH="1">
              <a:off x="946785" y="0"/>
              <a:ext cx="1461804" cy="1535908"/>
            </a:xfrm>
            <a:custGeom>
              <a:avLst/>
              <a:gdLst/>
              <a:ahLst/>
              <a:cxnLst/>
              <a:rect l="l" t="t" r="r" b="b"/>
              <a:pathLst>
                <a:path w="1461804" h="1535908">
                  <a:moveTo>
                    <a:pt x="1461804" y="0"/>
                  </a:moveTo>
                  <a:lnTo>
                    <a:pt x="0" y="0"/>
                  </a:lnTo>
                  <a:lnTo>
                    <a:pt x="0" y="1535908"/>
                  </a:lnTo>
                  <a:lnTo>
                    <a:pt x="1461804" y="1535908"/>
                  </a:lnTo>
                  <a:lnTo>
                    <a:pt x="1461804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r="-53199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0" y="0"/>
              <a:ext cx="1268759" cy="1535908"/>
            </a:xfrm>
            <a:custGeom>
              <a:avLst/>
              <a:gdLst/>
              <a:ahLst/>
              <a:cxnLst/>
              <a:rect l="l" t="t" r="r" b="b"/>
              <a:pathLst>
                <a:path w="1268759" h="1535908">
                  <a:moveTo>
                    <a:pt x="1268759" y="0"/>
                  </a:moveTo>
                  <a:lnTo>
                    <a:pt x="0" y="0"/>
                  </a:lnTo>
                  <a:lnTo>
                    <a:pt x="0" y="1535908"/>
                  </a:lnTo>
                  <a:lnTo>
                    <a:pt x="1268759" y="1535908"/>
                  </a:lnTo>
                  <a:lnTo>
                    <a:pt x="1268759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62815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961593" y="2412591"/>
            <a:ext cx="1610810" cy="1180267"/>
            <a:chOff x="0" y="0"/>
            <a:chExt cx="2147747" cy="15736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97763" cy="1573690"/>
            </a:xfrm>
            <a:custGeom>
              <a:avLst/>
              <a:gdLst/>
              <a:ahLst/>
              <a:cxnLst/>
              <a:rect l="l" t="t" r="r" b="b"/>
              <a:pathLst>
                <a:path w="1497763" h="1573690">
                  <a:moveTo>
                    <a:pt x="0" y="0"/>
                  </a:moveTo>
                  <a:lnTo>
                    <a:pt x="1497763" y="0"/>
                  </a:lnTo>
                  <a:lnTo>
                    <a:pt x="1497763" y="1573690"/>
                  </a:lnTo>
                  <a:lnTo>
                    <a:pt x="0" y="157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r="-53199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847778" y="0"/>
              <a:ext cx="1299969" cy="1573690"/>
            </a:xfrm>
            <a:custGeom>
              <a:avLst/>
              <a:gdLst/>
              <a:ahLst/>
              <a:cxnLst/>
              <a:rect l="l" t="t" r="r" b="b"/>
              <a:pathLst>
                <a:path w="1299969" h="1573690">
                  <a:moveTo>
                    <a:pt x="0" y="0"/>
                  </a:moveTo>
                  <a:lnTo>
                    <a:pt x="1299969" y="0"/>
                  </a:lnTo>
                  <a:lnTo>
                    <a:pt x="1299969" y="1573690"/>
                  </a:lnTo>
                  <a:lnTo>
                    <a:pt x="0" y="1573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-62815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2390682" y="2899456"/>
            <a:ext cx="752633" cy="206537"/>
            <a:chOff x="0" y="0"/>
            <a:chExt cx="1003511" cy="27538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5383" cy="275383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63846" y="0"/>
              <a:ext cx="275383" cy="275383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28128" y="0"/>
              <a:ext cx="275383" cy="27538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3224285" y="525986"/>
            <a:ext cx="11663689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CONCLUSION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6045" y="2257438"/>
            <a:ext cx="9907448" cy="6876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developed fraud detection model provides a valuable tool for financial institutions to manage fraud risk efficiently.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accurately identifying suspicious transactions using features like transaction category, job, and state, the model supports proactive fraud prevention.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capability can reduce fraud-related losses and enhance trust in digital financial services.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improvements and integration with real-time detection will further boost accuracy and responsiveness to evolving fraud patterns.</a:t>
            </a: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7486">
            <a:off x="217338" y="362325"/>
            <a:ext cx="17919704" cy="9938020"/>
            <a:chOff x="0" y="0"/>
            <a:chExt cx="5183366" cy="31466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3366" cy="3146677"/>
            </a:xfrm>
            <a:custGeom>
              <a:avLst/>
              <a:gdLst/>
              <a:ahLst/>
              <a:cxnLst/>
              <a:rect l="l" t="t" r="r" b="b"/>
              <a:pathLst>
                <a:path w="5183366" h="3146677">
                  <a:moveTo>
                    <a:pt x="20062" y="0"/>
                  </a:moveTo>
                  <a:lnTo>
                    <a:pt x="5163304" y="0"/>
                  </a:lnTo>
                  <a:cubicBezTo>
                    <a:pt x="5174384" y="0"/>
                    <a:pt x="5183366" y="8982"/>
                    <a:pt x="5183366" y="20062"/>
                  </a:cubicBezTo>
                  <a:lnTo>
                    <a:pt x="5183366" y="3126614"/>
                  </a:lnTo>
                  <a:cubicBezTo>
                    <a:pt x="5183366" y="3131935"/>
                    <a:pt x="5181252" y="3137038"/>
                    <a:pt x="5177490" y="3140800"/>
                  </a:cubicBezTo>
                  <a:cubicBezTo>
                    <a:pt x="5173728" y="3144563"/>
                    <a:pt x="5168625" y="3146677"/>
                    <a:pt x="5163304" y="3146677"/>
                  </a:cubicBezTo>
                  <a:lnTo>
                    <a:pt x="20062" y="3146677"/>
                  </a:lnTo>
                  <a:cubicBezTo>
                    <a:pt x="8982" y="3146677"/>
                    <a:pt x="0" y="3137694"/>
                    <a:pt x="0" y="3126614"/>
                  </a:cubicBezTo>
                  <a:lnTo>
                    <a:pt x="0" y="20062"/>
                  </a:lnTo>
                  <a:cubicBezTo>
                    <a:pt x="0" y="8982"/>
                    <a:pt x="8982" y="0"/>
                    <a:pt x="20062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83366" cy="3184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301468">
            <a:off x="1406195" y="2246601"/>
            <a:ext cx="5689266" cy="6422016"/>
            <a:chOff x="0" y="0"/>
            <a:chExt cx="954119" cy="10770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4119" cy="1077005"/>
            </a:xfrm>
            <a:custGeom>
              <a:avLst/>
              <a:gdLst/>
              <a:ahLst/>
              <a:cxnLst/>
              <a:rect l="l" t="t" r="r" b="b"/>
              <a:pathLst>
                <a:path w="954119" h="1077005">
                  <a:moveTo>
                    <a:pt x="0" y="0"/>
                  </a:moveTo>
                  <a:lnTo>
                    <a:pt x="954119" y="0"/>
                  </a:lnTo>
                  <a:lnTo>
                    <a:pt x="954119" y="1077005"/>
                  </a:lnTo>
                  <a:lnTo>
                    <a:pt x="0" y="1077005"/>
                  </a:lnTo>
                  <a:close/>
                </a:path>
              </a:pathLst>
            </a:custGeom>
            <a:solidFill>
              <a:srgbClr val="7DEA9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 rot="-72945">
            <a:off x="1727640" y="2044601"/>
            <a:ext cx="5490631" cy="6197798"/>
            <a:chOff x="0" y="0"/>
            <a:chExt cx="954119" cy="10770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4119" cy="1077005"/>
            </a:xfrm>
            <a:custGeom>
              <a:avLst/>
              <a:gdLst/>
              <a:ahLst/>
              <a:cxnLst/>
              <a:rect l="l" t="t" r="r" b="b"/>
              <a:pathLst>
                <a:path w="954119" h="1077005">
                  <a:moveTo>
                    <a:pt x="0" y="0"/>
                  </a:moveTo>
                  <a:lnTo>
                    <a:pt x="954119" y="0"/>
                  </a:lnTo>
                  <a:lnTo>
                    <a:pt x="954119" y="1077005"/>
                  </a:lnTo>
                  <a:lnTo>
                    <a:pt x="0" y="1077005"/>
                  </a:lnTo>
                  <a:close/>
                </a:path>
              </a:pathLst>
            </a:custGeom>
            <a:blipFill>
              <a:blip r:embed="rId2"/>
              <a:stretch>
                <a:fillRect l="-4198" r="-419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118140" y="9184073"/>
            <a:ext cx="2247614" cy="650559"/>
            <a:chOff x="0" y="0"/>
            <a:chExt cx="509258" cy="1474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9258" cy="147402"/>
            </a:xfrm>
            <a:custGeom>
              <a:avLst/>
              <a:gdLst/>
              <a:ahLst/>
              <a:cxnLst/>
              <a:rect l="l" t="t" r="r" b="b"/>
              <a:pathLst>
                <a:path w="509258" h="147402">
                  <a:moveTo>
                    <a:pt x="0" y="0"/>
                  </a:moveTo>
                  <a:lnTo>
                    <a:pt x="509258" y="0"/>
                  </a:lnTo>
                  <a:lnTo>
                    <a:pt x="509258" y="147402"/>
                  </a:lnTo>
                  <a:lnTo>
                    <a:pt x="0" y="147402"/>
                  </a:lnTo>
                  <a:close/>
                </a:path>
              </a:pathLst>
            </a:custGeom>
            <a:solidFill>
              <a:srgbClr val="FF8DB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9258" cy="185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255761" y="9369651"/>
            <a:ext cx="1972372" cy="35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290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Next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5443814" y="9393155"/>
            <a:ext cx="265596" cy="232396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396875"/>
              <a:ext cx="558800" cy="26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2198655"/>
            <a:ext cx="1975308" cy="1691358"/>
          </a:xfrm>
          <a:custGeom>
            <a:avLst/>
            <a:gdLst/>
            <a:ahLst/>
            <a:cxnLst/>
            <a:rect l="l" t="t" r="r" b="b"/>
            <a:pathLst>
              <a:path w="1975308" h="1691358">
                <a:moveTo>
                  <a:pt x="0" y="0"/>
                </a:moveTo>
                <a:lnTo>
                  <a:pt x="1975308" y="0"/>
                </a:lnTo>
                <a:lnTo>
                  <a:pt x="1975308" y="1691358"/>
                </a:lnTo>
                <a:lnTo>
                  <a:pt x="0" y="169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62507" y="2465761"/>
            <a:ext cx="707694" cy="751866"/>
          </a:xfrm>
          <a:custGeom>
            <a:avLst/>
            <a:gdLst/>
            <a:ahLst/>
            <a:cxnLst/>
            <a:rect l="l" t="t" r="r" b="b"/>
            <a:pathLst>
              <a:path w="707694" h="751866">
                <a:moveTo>
                  <a:pt x="0" y="0"/>
                </a:moveTo>
                <a:lnTo>
                  <a:pt x="707694" y="0"/>
                </a:lnTo>
                <a:lnTo>
                  <a:pt x="707694" y="751866"/>
                </a:lnTo>
                <a:lnTo>
                  <a:pt x="0" y="7518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934594" y="769620"/>
            <a:ext cx="811530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RESEARCH QUESTIONS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72837" y="2322886"/>
            <a:ext cx="8586463" cy="7835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machine learning models accurately classify fraudulent transactions based on transaction and user data?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features are the most significant predictors of fraudulent transactions?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geographic locations of cardholders and merchants impact the likelihood of fraud?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patterns emerge from analyzing fraud across categories, jobs, and states?</a:t>
            </a:r>
          </a:p>
          <a:p>
            <a:pPr algn="l">
              <a:lnSpc>
                <a:spcPts val="3717"/>
              </a:lnSpc>
            </a:pP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717"/>
              </a:lnSpc>
            </a:pP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717"/>
              </a:lnSpc>
            </a:pP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E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0896">
            <a:off x="11120156" y="1577850"/>
            <a:ext cx="6582451" cy="65824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62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-70896">
            <a:off x="11407643" y="1865337"/>
            <a:ext cx="6007476" cy="600747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5704" b="-5704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6024772" y="6512343"/>
            <a:ext cx="2469057" cy="2407253"/>
          </a:xfrm>
          <a:custGeom>
            <a:avLst/>
            <a:gdLst/>
            <a:ahLst/>
            <a:cxnLst/>
            <a:rect l="l" t="t" r="r" b="b"/>
            <a:pathLst>
              <a:path w="2469057" h="2407253">
                <a:moveTo>
                  <a:pt x="0" y="0"/>
                </a:moveTo>
                <a:lnTo>
                  <a:pt x="2469056" y="0"/>
                </a:lnTo>
                <a:lnTo>
                  <a:pt x="2469056" y="2407253"/>
                </a:lnTo>
                <a:lnTo>
                  <a:pt x="0" y="2407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16889407" y="7533922"/>
            <a:ext cx="739786" cy="647313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396875"/>
              <a:ext cx="558800" cy="26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94607" y="8927010"/>
            <a:ext cx="662579" cy="662579"/>
          </a:xfrm>
          <a:custGeom>
            <a:avLst/>
            <a:gdLst/>
            <a:ahLst/>
            <a:cxnLst/>
            <a:rect l="l" t="t" r="r" b="b"/>
            <a:pathLst>
              <a:path w="662579" h="662579">
                <a:moveTo>
                  <a:pt x="0" y="0"/>
                </a:moveTo>
                <a:lnTo>
                  <a:pt x="662579" y="0"/>
                </a:lnTo>
                <a:lnTo>
                  <a:pt x="662579" y="662580"/>
                </a:lnTo>
                <a:lnTo>
                  <a:pt x="0" y="662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906778" y="1171575"/>
            <a:ext cx="3545436" cy="63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9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6654" y="2105417"/>
            <a:ext cx="9905684" cy="715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Source: 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is available on Kaggle and can be accessed through this link:  </a:t>
            </a:r>
            <a:r>
              <a:rPr lang="en-US" sz="35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tooltip="https://www.kaggle.com/code/akhilpm1996/credit-card-fraud-prediction/input"/>
              </a:rPr>
              <a:t>https://www.kaggle.com/code/akhilpm1996/credit-card-fraud-prediction/input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Size: 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143.64 MB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Shape:</a:t>
            </a: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555,719 rows and 23 columns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spans a defined period, covering transactions across various times, locations, and categories, allowing for a comprehensive analysis of transaction patterns.</a:t>
            </a:r>
          </a:p>
          <a:p>
            <a:pPr algn="l">
              <a:lnSpc>
                <a:spcPts val="3543"/>
              </a:lnSpc>
            </a:pPr>
            <a:endParaRPr lang="en-US" sz="3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543"/>
              </a:lnSpc>
            </a:pPr>
            <a:endParaRPr lang="en-US" sz="3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34326" y="-4135987"/>
            <a:ext cx="10329374" cy="1032937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9913" y="20936"/>
              <a:ext cx="772974" cy="772935"/>
            </a:xfrm>
            <a:custGeom>
              <a:avLst/>
              <a:gdLst/>
              <a:ahLst/>
              <a:cxnLst/>
              <a:rect l="l" t="t" r="r" b="b"/>
              <a:pathLst>
                <a:path w="772974" h="772935">
                  <a:moveTo>
                    <a:pt x="408940" y="11833"/>
                  </a:moveTo>
                  <a:lnTo>
                    <a:pt x="424030" y="33856"/>
                  </a:lnTo>
                  <a:cubicBezTo>
                    <a:pt x="436431" y="51955"/>
                    <a:pt x="461156" y="56577"/>
                    <a:pt x="479258" y="44180"/>
                  </a:cubicBezTo>
                  <a:lnTo>
                    <a:pt x="501150" y="29188"/>
                  </a:lnTo>
                  <a:cubicBezTo>
                    <a:pt x="508562" y="24112"/>
                    <a:pt x="517999" y="23016"/>
                    <a:pt x="526377" y="26256"/>
                  </a:cubicBezTo>
                  <a:cubicBezTo>
                    <a:pt x="534755" y="29497"/>
                    <a:pt x="540998" y="36659"/>
                    <a:pt x="543065" y="45401"/>
                  </a:cubicBezTo>
                  <a:lnTo>
                    <a:pt x="549234" y="71499"/>
                  </a:lnTo>
                  <a:cubicBezTo>
                    <a:pt x="554285" y="92864"/>
                    <a:pt x="575677" y="106109"/>
                    <a:pt x="597053" y="101108"/>
                  </a:cubicBezTo>
                  <a:lnTo>
                    <a:pt x="622770" y="95091"/>
                  </a:lnTo>
                  <a:cubicBezTo>
                    <a:pt x="631529" y="93042"/>
                    <a:pt x="640736" y="95435"/>
                    <a:pt x="647388" y="101490"/>
                  </a:cubicBezTo>
                  <a:cubicBezTo>
                    <a:pt x="654041" y="107545"/>
                    <a:pt x="657287" y="116487"/>
                    <a:pt x="656068" y="125399"/>
                  </a:cubicBezTo>
                  <a:lnTo>
                    <a:pt x="652432" y="151986"/>
                  </a:lnTo>
                  <a:cubicBezTo>
                    <a:pt x="649455" y="173757"/>
                    <a:pt x="664624" y="193843"/>
                    <a:pt x="686378" y="196938"/>
                  </a:cubicBezTo>
                  <a:lnTo>
                    <a:pt x="712511" y="200656"/>
                  </a:lnTo>
                  <a:cubicBezTo>
                    <a:pt x="721430" y="201925"/>
                    <a:pt x="729156" y="207496"/>
                    <a:pt x="733177" y="215558"/>
                  </a:cubicBezTo>
                  <a:cubicBezTo>
                    <a:pt x="737197" y="223619"/>
                    <a:pt x="736999" y="233142"/>
                    <a:pt x="732646" y="241030"/>
                  </a:cubicBezTo>
                  <a:lnTo>
                    <a:pt x="719729" y="264437"/>
                  </a:lnTo>
                  <a:cubicBezTo>
                    <a:pt x="709104" y="283689"/>
                    <a:pt x="715994" y="307906"/>
                    <a:pt x="735162" y="318682"/>
                  </a:cubicBezTo>
                  <a:lnTo>
                    <a:pt x="758260" y="331667"/>
                  </a:lnTo>
                  <a:cubicBezTo>
                    <a:pt x="766119" y="336085"/>
                    <a:pt x="771308" y="344081"/>
                    <a:pt x="772141" y="353059"/>
                  </a:cubicBezTo>
                  <a:cubicBezTo>
                    <a:pt x="772974" y="362036"/>
                    <a:pt x="769346" y="370850"/>
                    <a:pt x="762434" y="376640"/>
                  </a:cubicBezTo>
                  <a:lnTo>
                    <a:pt x="742060" y="393703"/>
                  </a:lnTo>
                  <a:cubicBezTo>
                    <a:pt x="725200" y="407824"/>
                    <a:pt x="722877" y="432898"/>
                    <a:pt x="736855" y="449877"/>
                  </a:cubicBezTo>
                  <a:lnTo>
                    <a:pt x="753800" y="470458"/>
                  </a:lnTo>
                  <a:cubicBezTo>
                    <a:pt x="759528" y="477416"/>
                    <a:pt x="761474" y="486745"/>
                    <a:pt x="759004" y="495414"/>
                  </a:cubicBezTo>
                  <a:cubicBezTo>
                    <a:pt x="756534" y="504082"/>
                    <a:pt x="749963" y="510984"/>
                    <a:pt x="741427" y="513878"/>
                  </a:cubicBezTo>
                  <a:lnTo>
                    <a:pt x="716390" y="522365"/>
                  </a:lnTo>
                  <a:cubicBezTo>
                    <a:pt x="695571" y="529421"/>
                    <a:pt x="684350" y="551958"/>
                    <a:pt x="691265" y="572824"/>
                  </a:cubicBezTo>
                  <a:lnTo>
                    <a:pt x="699695" y="598261"/>
                  </a:lnTo>
                  <a:cubicBezTo>
                    <a:pt x="702527" y="606806"/>
                    <a:pt x="700975" y="616198"/>
                    <a:pt x="695545" y="623378"/>
                  </a:cubicBezTo>
                  <a:cubicBezTo>
                    <a:pt x="690114" y="630558"/>
                    <a:pt x="681500" y="634608"/>
                    <a:pt x="672506" y="634209"/>
                  </a:cubicBezTo>
                  <a:lnTo>
                    <a:pt x="646142" y="633041"/>
                  </a:lnTo>
                  <a:cubicBezTo>
                    <a:pt x="624200" y="632069"/>
                    <a:pt x="605603" y="649022"/>
                    <a:pt x="604547" y="670960"/>
                  </a:cubicBezTo>
                  <a:lnTo>
                    <a:pt x="603256" y="697771"/>
                  </a:lnTo>
                  <a:cubicBezTo>
                    <a:pt x="602824" y="706749"/>
                    <a:pt x="597997" y="714938"/>
                    <a:pt x="590351" y="719665"/>
                  </a:cubicBezTo>
                  <a:cubicBezTo>
                    <a:pt x="582706" y="724391"/>
                    <a:pt x="573223" y="725049"/>
                    <a:pt x="564998" y="721423"/>
                  </a:cubicBezTo>
                  <a:lnTo>
                    <a:pt x="540785" y="710747"/>
                  </a:lnTo>
                  <a:cubicBezTo>
                    <a:pt x="520704" y="701894"/>
                    <a:pt x="497247" y="710981"/>
                    <a:pt x="488372" y="731052"/>
                  </a:cubicBezTo>
                  <a:lnTo>
                    <a:pt x="477548" y="755533"/>
                  </a:lnTo>
                  <a:cubicBezTo>
                    <a:pt x="473916" y="763746"/>
                    <a:pt x="466469" y="769640"/>
                    <a:pt x="457642" y="771287"/>
                  </a:cubicBezTo>
                  <a:cubicBezTo>
                    <a:pt x="448815" y="772935"/>
                    <a:pt x="439744" y="770124"/>
                    <a:pt x="433395" y="763775"/>
                  </a:cubicBezTo>
                  <a:lnTo>
                    <a:pt x="414575" y="744955"/>
                  </a:lnTo>
                  <a:cubicBezTo>
                    <a:pt x="407126" y="737505"/>
                    <a:pt x="397022" y="733320"/>
                    <a:pt x="386487" y="733320"/>
                  </a:cubicBezTo>
                  <a:cubicBezTo>
                    <a:pt x="375952" y="733320"/>
                    <a:pt x="365848" y="737505"/>
                    <a:pt x="358399" y="744955"/>
                  </a:cubicBezTo>
                  <a:lnTo>
                    <a:pt x="339579" y="763775"/>
                  </a:lnTo>
                  <a:cubicBezTo>
                    <a:pt x="333230" y="770124"/>
                    <a:pt x="324159" y="772935"/>
                    <a:pt x="315332" y="771287"/>
                  </a:cubicBezTo>
                  <a:cubicBezTo>
                    <a:pt x="306505" y="769640"/>
                    <a:pt x="299058" y="763746"/>
                    <a:pt x="295426" y="755533"/>
                  </a:cubicBezTo>
                  <a:lnTo>
                    <a:pt x="284602" y="731052"/>
                  </a:lnTo>
                  <a:cubicBezTo>
                    <a:pt x="275727" y="710981"/>
                    <a:pt x="252270" y="701894"/>
                    <a:pt x="232189" y="710747"/>
                  </a:cubicBezTo>
                  <a:lnTo>
                    <a:pt x="207976" y="721423"/>
                  </a:lnTo>
                  <a:cubicBezTo>
                    <a:pt x="199751" y="725049"/>
                    <a:pt x="190268" y="724391"/>
                    <a:pt x="182623" y="719665"/>
                  </a:cubicBezTo>
                  <a:cubicBezTo>
                    <a:pt x="174977" y="714938"/>
                    <a:pt x="170150" y="706749"/>
                    <a:pt x="169718" y="697771"/>
                  </a:cubicBezTo>
                  <a:lnTo>
                    <a:pt x="168427" y="670960"/>
                  </a:lnTo>
                  <a:cubicBezTo>
                    <a:pt x="167371" y="649022"/>
                    <a:pt x="148774" y="632069"/>
                    <a:pt x="126832" y="633041"/>
                  </a:cubicBezTo>
                  <a:lnTo>
                    <a:pt x="100468" y="634209"/>
                  </a:lnTo>
                  <a:cubicBezTo>
                    <a:pt x="91475" y="634608"/>
                    <a:pt x="82860" y="630558"/>
                    <a:pt x="77430" y="623378"/>
                  </a:cubicBezTo>
                  <a:cubicBezTo>
                    <a:pt x="71999" y="616198"/>
                    <a:pt x="70447" y="606806"/>
                    <a:pt x="73279" y="598261"/>
                  </a:cubicBezTo>
                  <a:lnTo>
                    <a:pt x="81709" y="572824"/>
                  </a:lnTo>
                  <a:cubicBezTo>
                    <a:pt x="88624" y="551958"/>
                    <a:pt x="77402" y="529421"/>
                    <a:pt x="56583" y="522364"/>
                  </a:cubicBezTo>
                  <a:lnTo>
                    <a:pt x="31548" y="513878"/>
                  </a:lnTo>
                  <a:cubicBezTo>
                    <a:pt x="23011" y="510984"/>
                    <a:pt x="16441" y="504082"/>
                    <a:pt x="13970" y="495414"/>
                  </a:cubicBezTo>
                  <a:cubicBezTo>
                    <a:pt x="11500" y="486745"/>
                    <a:pt x="13446" y="477416"/>
                    <a:pt x="19175" y="470458"/>
                  </a:cubicBezTo>
                  <a:lnTo>
                    <a:pt x="36119" y="449877"/>
                  </a:lnTo>
                  <a:cubicBezTo>
                    <a:pt x="50097" y="432898"/>
                    <a:pt x="47774" y="407824"/>
                    <a:pt x="30914" y="393703"/>
                  </a:cubicBezTo>
                  <a:lnTo>
                    <a:pt x="10540" y="376640"/>
                  </a:lnTo>
                  <a:cubicBezTo>
                    <a:pt x="3628" y="370850"/>
                    <a:pt x="0" y="362036"/>
                    <a:pt x="833" y="353059"/>
                  </a:cubicBezTo>
                  <a:cubicBezTo>
                    <a:pt x="1666" y="344081"/>
                    <a:pt x="6855" y="336085"/>
                    <a:pt x="14714" y="331667"/>
                  </a:cubicBezTo>
                  <a:lnTo>
                    <a:pt x="37812" y="318682"/>
                  </a:lnTo>
                  <a:cubicBezTo>
                    <a:pt x="56979" y="307907"/>
                    <a:pt x="63870" y="283689"/>
                    <a:pt x="53245" y="264437"/>
                  </a:cubicBezTo>
                  <a:lnTo>
                    <a:pt x="40328" y="241030"/>
                  </a:lnTo>
                  <a:cubicBezTo>
                    <a:pt x="35975" y="233142"/>
                    <a:pt x="35776" y="223619"/>
                    <a:pt x="39797" y="215558"/>
                  </a:cubicBezTo>
                  <a:cubicBezTo>
                    <a:pt x="43817" y="207496"/>
                    <a:pt x="51543" y="201925"/>
                    <a:pt x="60462" y="200656"/>
                  </a:cubicBezTo>
                  <a:lnTo>
                    <a:pt x="86596" y="196938"/>
                  </a:lnTo>
                  <a:cubicBezTo>
                    <a:pt x="108350" y="193843"/>
                    <a:pt x="123519" y="173757"/>
                    <a:pt x="120542" y="151986"/>
                  </a:cubicBezTo>
                  <a:lnTo>
                    <a:pt x="116906" y="125399"/>
                  </a:lnTo>
                  <a:cubicBezTo>
                    <a:pt x="115688" y="116487"/>
                    <a:pt x="118933" y="107545"/>
                    <a:pt x="125586" y="101490"/>
                  </a:cubicBezTo>
                  <a:cubicBezTo>
                    <a:pt x="132238" y="95435"/>
                    <a:pt x="141445" y="93042"/>
                    <a:pt x="150204" y="95091"/>
                  </a:cubicBezTo>
                  <a:lnTo>
                    <a:pt x="175921" y="101108"/>
                  </a:lnTo>
                  <a:cubicBezTo>
                    <a:pt x="197297" y="106109"/>
                    <a:pt x="218689" y="92864"/>
                    <a:pt x="223739" y="71499"/>
                  </a:cubicBezTo>
                  <a:lnTo>
                    <a:pt x="229909" y="45401"/>
                  </a:lnTo>
                  <a:cubicBezTo>
                    <a:pt x="231976" y="36659"/>
                    <a:pt x="238219" y="29497"/>
                    <a:pt x="246597" y="26256"/>
                  </a:cubicBezTo>
                  <a:cubicBezTo>
                    <a:pt x="254975" y="23016"/>
                    <a:pt x="264412" y="24112"/>
                    <a:pt x="271824" y="29188"/>
                  </a:cubicBezTo>
                  <a:lnTo>
                    <a:pt x="293716" y="44180"/>
                  </a:lnTo>
                  <a:cubicBezTo>
                    <a:pt x="311818" y="56577"/>
                    <a:pt x="336543" y="51955"/>
                    <a:pt x="348944" y="33856"/>
                  </a:cubicBezTo>
                  <a:lnTo>
                    <a:pt x="364034" y="11833"/>
                  </a:lnTo>
                  <a:cubicBezTo>
                    <a:pt x="369108" y="4427"/>
                    <a:pt x="377509" y="0"/>
                    <a:pt x="386487" y="0"/>
                  </a:cubicBezTo>
                  <a:cubicBezTo>
                    <a:pt x="395465" y="0"/>
                    <a:pt x="403866" y="4427"/>
                    <a:pt x="408940" y="11833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" y="1597889"/>
            <a:ext cx="16764000" cy="8325858"/>
          </a:xfrm>
          <a:custGeom>
            <a:avLst/>
            <a:gdLst/>
            <a:ahLst/>
            <a:cxnLst/>
            <a:rect l="l" t="t" r="r" b="b"/>
            <a:pathLst>
              <a:path w="14293318" h="8325858">
                <a:moveTo>
                  <a:pt x="0" y="0"/>
                </a:moveTo>
                <a:lnTo>
                  <a:pt x="14293318" y="0"/>
                </a:lnTo>
                <a:lnTo>
                  <a:pt x="14293318" y="8325857"/>
                </a:lnTo>
                <a:lnTo>
                  <a:pt x="0" y="832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76049" y="390588"/>
            <a:ext cx="11543963" cy="65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DATA  DICTIONARY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16127" y="3853214"/>
            <a:ext cx="4527873" cy="3819357"/>
            <a:chOff x="0" y="0"/>
            <a:chExt cx="1317088" cy="11109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88" cy="1110992"/>
            </a:xfrm>
            <a:custGeom>
              <a:avLst/>
              <a:gdLst/>
              <a:ahLst/>
              <a:cxnLst/>
              <a:rect l="l" t="t" r="r" b="b"/>
              <a:pathLst>
                <a:path w="1317088" h="1110992">
                  <a:moveTo>
                    <a:pt x="87202" y="0"/>
                  </a:moveTo>
                  <a:lnTo>
                    <a:pt x="1229886" y="0"/>
                  </a:lnTo>
                  <a:cubicBezTo>
                    <a:pt x="1278047" y="0"/>
                    <a:pt x="1317088" y="39041"/>
                    <a:pt x="1317088" y="87202"/>
                  </a:cubicBezTo>
                  <a:lnTo>
                    <a:pt x="1317088" y="1023790"/>
                  </a:lnTo>
                  <a:cubicBezTo>
                    <a:pt x="1317088" y="1071950"/>
                    <a:pt x="1278047" y="1110992"/>
                    <a:pt x="1229886" y="1110992"/>
                  </a:cubicBezTo>
                  <a:lnTo>
                    <a:pt x="87202" y="1110992"/>
                  </a:lnTo>
                  <a:cubicBezTo>
                    <a:pt x="39041" y="1110992"/>
                    <a:pt x="0" y="1071950"/>
                    <a:pt x="0" y="1023790"/>
                  </a:cubicBezTo>
                  <a:lnTo>
                    <a:pt x="0" y="87202"/>
                  </a:lnTo>
                  <a:cubicBezTo>
                    <a:pt x="0" y="39041"/>
                    <a:pt x="39041" y="0"/>
                    <a:pt x="87202" y="0"/>
                  </a:cubicBezTo>
                  <a:close/>
                </a:path>
              </a:pathLst>
            </a:custGeom>
            <a:solidFill>
              <a:srgbClr val="F9D51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7088" cy="1149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275" y="3853214"/>
            <a:ext cx="4428852" cy="3819357"/>
            <a:chOff x="0" y="0"/>
            <a:chExt cx="1288284" cy="11109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8284" cy="1110992"/>
            </a:xfrm>
            <a:custGeom>
              <a:avLst/>
              <a:gdLst/>
              <a:ahLst/>
              <a:cxnLst/>
              <a:rect l="l" t="t" r="r" b="b"/>
              <a:pathLst>
                <a:path w="1288284" h="1110992">
                  <a:moveTo>
                    <a:pt x="89151" y="0"/>
                  </a:moveTo>
                  <a:lnTo>
                    <a:pt x="1199133" y="0"/>
                  </a:lnTo>
                  <a:cubicBezTo>
                    <a:pt x="1248370" y="0"/>
                    <a:pt x="1288284" y="39914"/>
                    <a:pt x="1288284" y="89151"/>
                  </a:cubicBezTo>
                  <a:lnTo>
                    <a:pt x="1288284" y="1021840"/>
                  </a:lnTo>
                  <a:cubicBezTo>
                    <a:pt x="1288284" y="1045485"/>
                    <a:pt x="1278892" y="1068161"/>
                    <a:pt x="1262173" y="1084880"/>
                  </a:cubicBezTo>
                  <a:cubicBezTo>
                    <a:pt x="1245453" y="1101599"/>
                    <a:pt x="1222777" y="1110992"/>
                    <a:pt x="1199133" y="1110992"/>
                  </a:cubicBezTo>
                  <a:lnTo>
                    <a:pt x="89151" y="1110992"/>
                  </a:lnTo>
                  <a:cubicBezTo>
                    <a:pt x="65507" y="1110992"/>
                    <a:pt x="42831" y="1101599"/>
                    <a:pt x="26112" y="1084880"/>
                  </a:cubicBezTo>
                  <a:cubicBezTo>
                    <a:pt x="9393" y="1068161"/>
                    <a:pt x="0" y="1045485"/>
                    <a:pt x="0" y="1021840"/>
                  </a:cubicBezTo>
                  <a:lnTo>
                    <a:pt x="0" y="89151"/>
                  </a:lnTo>
                  <a:cubicBezTo>
                    <a:pt x="0" y="65507"/>
                    <a:pt x="9393" y="42831"/>
                    <a:pt x="26112" y="26112"/>
                  </a:cubicBezTo>
                  <a:cubicBezTo>
                    <a:pt x="42831" y="9393"/>
                    <a:pt x="65507" y="0"/>
                    <a:pt x="89151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8284" cy="1149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3853214"/>
            <a:ext cx="4661827" cy="3819357"/>
            <a:chOff x="0" y="0"/>
            <a:chExt cx="1356053" cy="11109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6053" cy="1110992"/>
            </a:xfrm>
            <a:custGeom>
              <a:avLst/>
              <a:gdLst/>
              <a:ahLst/>
              <a:cxnLst/>
              <a:rect l="l" t="t" r="r" b="b"/>
              <a:pathLst>
                <a:path w="1356053" h="1110992">
                  <a:moveTo>
                    <a:pt x="84696" y="0"/>
                  </a:moveTo>
                  <a:lnTo>
                    <a:pt x="1271357" y="0"/>
                  </a:lnTo>
                  <a:cubicBezTo>
                    <a:pt x="1293820" y="0"/>
                    <a:pt x="1315363" y="8923"/>
                    <a:pt x="1331246" y="24807"/>
                  </a:cubicBezTo>
                  <a:cubicBezTo>
                    <a:pt x="1347130" y="40690"/>
                    <a:pt x="1356053" y="62233"/>
                    <a:pt x="1356053" y="84696"/>
                  </a:cubicBezTo>
                  <a:lnTo>
                    <a:pt x="1356053" y="1026296"/>
                  </a:lnTo>
                  <a:cubicBezTo>
                    <a:pt x="1356053" y="1073072"/>
                    <a:pt x="1318134" y="1110992"/>
                    <a:pt x="1271357" y="1110992"/>
                  </a:cubicBezTo>
                  <a:lnTo>
                    <a:pt x="84696" y="1110992"/>
                  </a:lnTo>
                  <a:cubicBezTo>
                    <a:pt x="62233" y="1110992"/>
                    <a:pt x="40690" y="1102068"/>
                    <a:pt x="24807" y="1086185"/>
                  </a:cubicBezTo>
                  <a:cubicBezTo>
                    <a:pt x="8923" y="1070301"/>
                    <a:pt x="0" y="1048758"/>
                    <a:pt x="0" y="1026296"/>
                  </a:cubicBezTo>
                  <a:lnTo>
                    <a:pt x="0" y="84696"/>
                  </a:lnTo>
                  <a:cubicBezTo>
                    <a:pt x="0" y="62233"/>
                    <a:pt x="8923" y="40690"/>
                    <a:pt x="24807" y="24807"/>
                  </a:cubicBezTo>
                  <a:cubicBezTo>
                    <a:pt x="40690" y="8923"/>
                    <a:pt x="62233" y="0"/>
                    <a:pt x="84696" y="0"/>
                  </a:cubicBezTo>
                  <a:close/>
                </a:path>
              </a:pathLst>
            </a:custGeom>
            <a:solidFill>
              <a:srgbClr val="31BA9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56053" cy="1149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059021" y="2396760"/>
            <a:ext cx="849254" cy="688212"/>
          </a:xfrm>
          <a:custGeom>
            <a:avLst/>
            <a:gdLst/>
            <a:ahLst/>
            <a:cxnLst/>
            <a:rect l="l" t="t" r="r" b="b"/>
            <a:pathLst>
              <a:path w="849254" h="688212">
                <a:moveTo>
                  <a:pt x="0" y="0"/>
                </a:moveTo>
                <a:lnTo>
                  <a:pt x="849254" y="0"/>
                </a:lnTo>
                <a:lnTo>
                  <a:pt x="849254" y="688212"/>
                </a:lnTo>
                <a:lnTo>
                  <a:pt x="0" y="6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29960" y="1487641"/>
            <a:ext cx="12028081" cy="99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6"/>
              </a:lnSpc>
            </a:pPr>
            <a:r>
              <a:rPr lang="en-US" sz="7707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METHODOLOGY</a:t>
            </a:r>
          </a:p>
        </p:txBody>
      </p:sp>
      <p:sp>
        <p:nvSpPr>
          <p:cNvPr id="13" name="Freeform 13"/>
          <p:cNvSpPr/>
          <p:nvPr/>
        </p:nvSpPr>
        <p:spPr>
          <a:xfrm flipV="1">
            <a:off x="13212428" y="2396760"/>
            <a:ext cx="849254" cy="688212"/>
          </a:xfrm>
          <a:custGeom>
            <a:avLst/>
            <a:gdLst/>
            <a:ahLst/>
            <a:cxnLst/>
            <a:rect l="l" t="t" r="r" b="b"/>
            <a:pathLst>
              <a:path w="849254" h="688212">
                <a:moveTo>
                  <a:pt x="0" y="688212"/>
                </a:moveTo>
                <a:lnTo>
                  <a:pt x="849254" y="688212"/>
                </a:lnTo>
                <a:lnTo>
                  <a:pt x="849254" y="0"/>
                </a:lnTo>
                <a:lnTo>
                  <a:pt x="0" y="0"/>
                </a:lnTo>
                <a:lnTo>
                  <a:pt x="0" y="6882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805827" y="3853214"/>
            <a:ext cx="4428852" cy="3819357"/>
            <a:chOff x="0" y="0"/>
            <a:chExt cx="1288284" cy="11109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8284" cy="1110992"/>
            </a:xfrm>
            <a:custGeom>
              <a:avLst/>
              <a:gdLst/>
              <a:ahLst/>
              <a:cxnLst/>
              <a:rect l="l" t="t" r="r" b="b"/>
              <a:pathLst>
                <a:path w="1288284" h="1110992">
                  <a:moveTo>
                    <a:pt x="89151" y="0"/>
                  </a:moveTo>
                  <a:lnTo>
                    <a:pt x="1199133" y="0"/>
                  </a:lnTo>
                  <a:cubicBezTo>
                    <a:pt x="1248370" y="0"/>
                    <a:pt x="1288284" y="39914"/>
                    <a:pt x="1288284" y="89151"/>
                  </a:cubicBezTo>
                  <a:lnTo>
                    <a:pt x="1288284" y="1021840"/>
                  </a:lnTo>
                  <a:cubicBezTo>
                    <a:pt x="1288284" y="1045485"/>
                    <a:pt x="1278892" y="1068161"/>
                    <a:pt x="1262173" y="1084880"/>
                  </a:cubicBezTo>
                  <a:cubicBezTo>
                    <a:pt x="1245453" y="1101599"/>
                    <a:pt x="1222777" y="1110992"/>
                    <a:pt x="1199133" y="1110992"/>
                  </a:cubicBezTo>
                  <a:lnTo>
                    <a:pt x="89151" y="1110992"/>
                  </a:lnTo>
                  <a:cubicBezTo>
                    <a:pt x="65507" y="1110992"/>
                    <a:pt x="42831" y="1101599"/>
                    <a:pt x="26112" y="1084880"/>
                  </a:cubicBezTo>
                  <a:cubicBezTo>
                    <a:pt x="9393" y="1068161"/>
                    <a:pt x="0" y="1045485"/>
                    <a:pt x="0" y="1021840"/>
                  </a:cubicBezTo>
                  <a:lnTo>
                    <a:pt x="0" y="89151"/>
                  </a:lnTo>
                  <a:cubicBezTo>
                    <a:pt x="0" y="65507"/>
                    <a:pt x="9393" y="42831"/>
                    <a:pt x="26112" y="26112"/>
                  </a:cubicBezTo>
                  <a:cubicBezTo>
                    <a:pt x="42831" y="9393"/>
                    <a:pt x="65507" y="0"/>
                    <a:pt x="89151" y="0"/>
                  </a:cubicBezTo>
                  <a:close/>
                </a:path>
              </a:pathLst>
            </a:custGeom>
            <a:solidFill>
              <a:srgbClr val="F1EBD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88284" cy="1149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28864" y="3950602"/>
            <a:ext cx="3945673" cy="351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PREPARATION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Gathering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data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 or cleaning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07227" y="3914641"/>
            <a:ext cx="3945673" cy="400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Extracting Key Insights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39275" y="3950602"/>
            <a:ext cx="3945673" cy="351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MODELLING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Fitting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Imbalance Data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Evaluation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843858" y="3951988"/>
            <a:ext cx="4352791" cy="396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277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DEPLOYMENT</a:t>
            </a:r>
          </a:p>
          <a:p>
            <a:pPr algn="ctr">
              <a:lnSpc>
                <a:spcPts val="3882"/>
              </a:lnSpc>
            </a:pPr>
            <a:endParaRPr lang="en-US" sz="2773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598717" lvl="1" indent="-299359" algn="l">
              <a:lnSpc>
                <a:spcPts val="3882"/>
              </a:lnSpc>
              <a:buAutoNum type="arabicPeriod"/>
            </a:pPr>
            <a:r>
              <a:rPr lang="en-US" sz="27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UI</a:t>
            </a:r>
          </a:p>
          <a:p>
            <a:pPr marL="598717" lvl="1" indent="-299359" algn="l">
              <a:lnSpc>
                <a:spcPts val="3882"/>
              </a:lnSpc>
              <a:buAutoNum type="arabicPeriod"/>
            </a:pPr>
            <a:r>
              <a:rPr lang="en-US" sz="27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Model</a:t>
            </a:r>
          </a:p>
          <a:p>
            <a:pPr marL="598717" lvl="1" indent="-299359" algn="l">
              <a:lnSpc>
                <a:spcPts val="3882"/>
              </a:lnSpc>
              <a:buAutoNum type="arabicPeriod"/>
            </a:pPr>
            <a:r>
              <a:rPr lang="en-US" sz="27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</a:p>
          <a:p>
            <a:pPr marL="598717" lvl="1" indent="-299359" algn="l">
              <a:lnSpc>
                <a:spcPts val="3882"/>
              </a:lnSpc>
              <a:buAutoNum type="arabicPeriod"/>
            </a:pPr>
            <a:r>
              <a:rPr lang="en-US" sz="27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insights through data visualization</a:t>
            </a:r>
          </a:p>
          <a:p>
            <a:pPr algn="ctr">
              <a:lnSpc>
                <a:spcPts val="3882"/>
              </a:lnSpc>
            </a:pPr>
            <a:endParaRPr lang="en-US" sz="277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9566" y="1599938"/>
            <a:ext cx="10720029" cy="796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Conducted EDA to understand data distribution, identify potential issues, and find initial patterns in fraud cases.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Analyzed transaction amounts, transaction categories, states, time of transactions, and user demographics (e.g., job).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cases showed notable patterns: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concentration in certain categories (e.g., shopping, personal care).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Certain times of the day and days of the week had higher fraud rates.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Geographic patterns, with certain states showing higher fraud rates.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Insights: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Visualized data to explore distributions and compare fraudulent vs. non-fraudulent transactions, leading to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feature selection for the model.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612895" y="1714238"/>
            <a:ext cx="6056016" cy="6056016"/>
          </a:xfrm>
          <a:custGeom>
            <a:avLst/>
            <a:gdLst/>
            <a:ahLst/>
            <a:cxnLst/>
            <a:rect l="l" t="t" r="r" b="b"/>
            <a:pathLst>
              <a:path w="6056016" h="6056016">
                <a:moveTo>
                  <a:pt x="0" y="0"/>
                </a:moveTo>
                <a:lnTo>
                  <a:pt x="6056016" y="0"/>
                </a:lnTo>
                <a:lnTo>
                  <a:pt x="6056016" y="6056016"/>
                </a:lnTo>
                <a:lnTo>
                  <a:pt x="0" y="6056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8624" y="8065529"/>
            <a:ext cx="2784558" cy="1469628"/>
          </a:xfrm>
          <a:custGeom>
            <a:avLst/>
            <a:gdLst/>
            <a:ahLst/>
            <a:cxnLst/>
            <a:rect l="l" t="t" r="r" b="b"/>
            <a:pathLst>
              <a:path w="2784558" h="1469628">
                <a:moveTo>
                  <a:pt x="0" y="0"/>
                </a:moveTo>
                <a:lnTo>
                  <a:pt x="2784558" y="0"/>
                </a:lnTo>
                <a:lnTo>
                  <a:pt x="2784558" y="1469628"/>
                </a:lnTo>
                <a:lnTo>
                  <a:pt x="0" y="1469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21712" y="783908"/>
            <a:ext cx="13044577" cy="63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7847436" y="2557065"/>
            <a:ext cx="460247" cy="894473"/>
          </a:xfrm>
          <a:custGeom>
            <a:avLst/>
            <a:gdLst/>
            <a:ahLst/>
            <a:cxnLst/>
            <a:rect l="l" t="t" r="r" b="b"/>
            <a:pathLst>
              <a:path w="460247" h="894473">
                <a:moveTo>
                  <a:pt x="0" y="0"/>
                </a:moveTo>
                <a:lnTo>
                  <a:pt x="460247" y="0"/>
                </a:lnTo>
                <a:lnTo>
                  <a:pt x="460247" y="894473"/>
                </a:lnTo>
                <a:lnTo>
                  <a:pt x="0" y="89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9600" y="1028700"/>
            <a:ext cx="17145000" cy="7815756"/>
          </a:xfrm>
          <a:custGeom>
            <a:avLst/>
            <a:gdLst/>
            <a:ahLst/>
            <a:cxnLst/>
            <a:rect l="l" t="t" r="r" b="b"/>
            <a:pathLst>
              <a:path w="13080282" h="7815756">
                <a:moveTo>
                  <a:pt x="0" y="0"/>
                </a:moveTo>
                <a:lnTo>
                  <a:pt x="13080282" y="0"/>
                </a:lnTo>
                <a:lnTo>
                  <a:pt x="13080282" y="7815756"/>
                </a:lnTo>
                <a:lnTo>
                  <a:pt x="0" y="7815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7" b="-2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80864" y="523262"/>
            <a:ext cx="13044577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FRAUD TRANSACTION BY CATEGORY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770" y="9040671"/>
            <a:ext cx="17348459" cy="114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non-fraudulent transactions, the top three categories are </a:t>
            </a:r>
            <a:r>
              <a:rPr lang="en-US" sz="21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gas_transport</a:t>
            </a: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grocery_pos</a:t>
            </a: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home, with </a:t>
            </a:r>
            <a:r>
              <a:rPr lang="en-US" sz="21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gas_transport</a:t>
            </a: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being the highest. 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fraudulent transactions, the leading categories are </a:t>
            </a:r>
            <a:r>
              <a:rPr lang="en-US" sz="21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grocery_pos</a:t>
            </a: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shopping_net</a:t>
            </a: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21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misc_net</a:t>
            </a: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Notably, </a:t>
            </a:r>
            <a:r>
              <a:rPr lang="en-US" sz="21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grocery_pos</a:t>
            </a: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appears in both categories, indicating it warrants closer scrutiny.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0" y="811513"/>
            <a:ext cx="17526000" cy="7826746"/>
          </a:xfrm>
          <a:custGeom>
            <a:avLst/>
            <a:gdLst/>
            <a:ahLst/>
            <a:cxnLst/>
            <a:rect l="l" t="t" r="r" b="b"/>
            <a:pathLst>
              <a:path w="13044577" h="7826746">
                <a:moveTo>
                  <a:pt x="0" y="0"/>
                </a:moveTo>
                <a:lnTo>
                  <a:pt x="13044577" y="0"/>
                </a:lnTo>
                <a:lnTo>
                  <a:pt x="13044577" y="7826746"/>
                </a:lnTo>
                <a:lnTo>
                  <a:pt x="0" y="7826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21712" y="85725"/>
            <a:ext cx="13044577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FRAUD TRANSACTION BY JOB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" y="8815408"/>
            <a:ext cx="17830800" cy="1457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High-Fraud Professions:</a:t>
            </a: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Certain professions, such as Commissioning editor, Licensed conveyancer, and Therapist Occupational, show higher fraud percentages.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Lower-Fraud Professions: </a:t>
            </a: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Jobs like </a:t>
            </a:r>
            <a:r>
              <a:rPr lang="en-US" sz="21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Colour</a:t>
            </a: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technologist etc., show relatively low fraud rates, possibly due to lower transaction activity in these fields.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1325</Words>
  <Application>Microsoft Office PowerPoint</Application>
  <PresentationFormat>Custom</PresentationFormat>
  <Paragraphs>127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Times New Roman</vt:lpstr>
      <vt:lpstr>Telegraf</vt:lpstr>
      <vt:lpstr>Arial Unicode Bold</vt:lpstr>
      <vt:lpstr>Calibri</vt:lpstr>
      <vt:lpstr>Hagrid Text Bold</vt:lpstr>
      <vt:lpstr>Hagrid Text</vt:lpstr>
      <vt:lpstr>Times New Roman Bold</vt:lpstr>
      <vt:lpstr>Arial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 for Detecting Fraudulent Transactions in Credit Card Data</dc:title>
  <dc:creator>Sirisha</dc:creator>
  <cp:lastModifiedBy>Sirisha Gathpa</cp:lastModifiedBy>
  <cp:revision>18</cp:revision>
  <dcterms:created xsi:type="dcterms:W3CDTF">2006-08-16T00:00:00Z</dcterms:created>
  <dcterms:modified xsi:type="dcterms:W3CDTF">2024-12-06T16:41:55Z</dcterms:modified>
  <dc:identifier>DAGVJ9UCxlE</dc:identifier>
</cp:coreProperties>
</file>